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2"/>
    <p:sldMasterId id="2147483673" r:id="rId3"/>
    <p:sldMasterId id="2147483677" r:id="rId4"/>
    <p:sldMasterId id="2147483680" r:id="rId5"/>
    <p:sldMasterId id="2147483683" r:id="rId6"/>
  </p:sldMasterIdLst>
  <p:notesMasterIdLst>
    <p:notesMasterId r:id="rId36"/>
  </p:notesMasterIdLst>
  <p:handoutMasterIdLst>
    <p:handoutMasterId r:id="rId37"/>
  </p:handoutMasterIdLst>
  <p:sldIdLst>
    <p:sldId id="256" r:id="rId7"/>
    <p:sldId id="321" r:id="rId8"/>
    <p:sldId id="322" r:id="rId9"/>
    <p:sldId id="325" r:id="rId10"/>
    <p:sldId id="326" r:id="rId11"/>
    <p:sldId id="301" r:id="rId12"/>
    <p:sldId id="283" r:id="rId13"/>
    <p:sldId id="304" r:id="rId14"/>
    <p:sldId id="330" r:id="rId15"/>
    <p:sldId id="332" r:id="rId16"/>
    <p:sldId id="333" r:id="rId17"/>
    <p:sldId id="303" r:id="rId18"/>
    <p:sldId id="341" r:id="rId19"/>
    <p:sldId id="305" r:id="rId20"/>
    <p:sldId id="306" r:id="rId21"/>
    <p:sldId id="307" r:id="rId22"/>
    <p:sldId id="308" r:id="rId23"/>
    <p:sldId id="309" r:id="rId24"/>
    <p:sldId id="311" r:id="rId25"/>
    <p:sldId id="334" r:id="rId26"/>
    <p:sldId id="335" r:id="rId27"/>
    <p:sldId id="336" r:id="rId28"/>
    <p:sldId id="313" r:id="rId29"/>
    <p:sldId id="338" r:id="rId30"/>
    <p:sldId id="340" r:id="rId31"/>
    <p:sldId id="319" r:id="rId32"/>
    <p:sldId id="314" r:id="rId33"/>
    <p:sldId id="315" r:id="rId34"/>
    <p:sldId id="302" r:id="rId35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E1A800"/>
    <a:srgbClr val="DC0A0A"/>
    <a:srgbClr val="B8D200"/>
    <a:srgbClr val="B0B1B3"/>
    <a:srgbClr val="0098CC"/>
    <a:srgbClr val="009036"/>
    <a:srgbClr val="772164"/>
    <a:srgbClr val="E1A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28" autoAdjust="0"/>
    <p:restoredTop sz="86519" autoAdjust="0"/>
  </p:normalViewPr>
  <p:slideViewPr>
    <p:cSldViewPr snapToObjects="1">
      <p:cViewPr>
        <p:scale>
          <a:sx n="95" d="100"/>
          <a:sy n="95" d="100"/>
        </p:scale>
        <p:origin x="-1608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9" Type="http://schemas.openxmlformats.org/officeDocument/2006/relationships/slide" Target="slides/slide3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37" Type="http://schemas.openxmlformats.org/officeDocument/2006/relationships/handoutMaster" Target="handoutMasters/handout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cs typeface="Arial" charset="0"/>
              </a:defRPr>
            </a:lvl1pPr>
          </a:lstStyle>
          <a:p>
            <a:pPr>
              <a:defRPr/>
            </a:pPr>
            <a:fld id="{95AC1942-54E9-8F49-A03C-BFD8EF20ACAE}" type="datetimeFigureOut">
              <a:rPr lang="de-DE"/>
              <a:pPr>
                <a:defRPr/>
              </a:pPr>
              <a:t>14.10.14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7858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 smtClean="0">
                <a:cs typeface="Arial" charset="0"/>
              </a:defRPr>
            </a:lvl1pPr>
          </a:lstStyle>
          <a:p>
            <a:pPr>
              <a:defRPr/>
            </a:pPr>
            <a:fld id="{AEF0D3AE-3D28-EC4C-B293-85E7F0C5BD3E}" type="slidenum">
              <a:rPr lang="de-CH"/>
              <a:pPr>
                <a:defRPr/>
              </a:pPr>
              <a:t>‹#›</a:t>
            </a:fld>
            <a:endParaRPr lang="de-CH"/>
          </a:p>
        </p:txBody>
      </p:sp>
      <p:sp>
        <p:nvSpPr>
          <p:cNvPr id="6" name="Namics."/>
          <p:cNvSpPr txBox="1"/>
          <p:nvPr/>
        </p:nvSpPr>
        <p:spPr>
          <a:xfrm>
            <a:off x="90488" y="8880475"/>
            <a:ext cx="720725" cy="276225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CH" sz="1000" smtClean="0"/>
              <a:t>© Namics</a:t>
            </a:r>
          </a:p>
        </p:txBody>
      </p:sp>
    </p:spTree>
    <p:extLst>
      <p:ext uri="{BB962C8B-B14F-4D97-AF65-F5344CB8AC3E}">
        <p14:creationId xmlns:p14="http://schemas.microsoft.com/office/powerpoint/2010/main" val="37266975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4273F128-BB6D-1B4E-A666-5289B3DE6736}" type="datetimeFigureOut">
              <a:rPr lang="de-DE"/>
              <a:pPr>
                <a:defRPr/>
              </a:pPr>
              <a:t>14.10.14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310D0815-CF96-8D44-8DD6-E89C6C2676A2}" type="slidenum">
              <a:rPr lang="de-CH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937056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de-CH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8D02733-CDC4-497A-9D34-A5EF6A03C9E0}" type="slidenum">
              <a:rPr lang="de-CH"/>
              <a:pPr/>
              <a:t>6</a:t>
            </a:fld>
            <a:endParaRPr lang="de-CH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0D0815-CF96-8D44-8DD6-E89C6C2676A2}" type="slidenum">
              <a:rPr lang="de-CH" smtClean="0"/>
              <a:pPr>
                <a:defRPr/>
              </a:pPr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57580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0D0815-CF96-8D44-8DD6-E89C6C2676A2}" type="slidenum">
              <a:rPr lang="de-CH" smtClean="0"/>
              <a:pPr>
                <a:defRPr/>
              </a:pPr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57580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0D0815-CF96-8D44-8DD6-E89C6C2676A2}" type="slidenum">
              <a:rPr lang="de-CH" smtClean="0"/>
              <a:pPr>
                <a:defRPr/>
              </a:pPr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57580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0D0815-CF96-8D44-8DD6-E89C6C2676A2}" type="slidenum">
              <a:rPr lang="de-CH" smtClean="0"/>
              <a:pPr>
                <a:defRPr/>
              </a:pPr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57580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0D0815-CF96-8D44-8DD6-E89C6C2676A2}" type="slidenum">
              <a:rPr lang="de-CH" smtClean="0"/>
              <a:pPr>
                <a:defRPr/>
              </a:pPr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57580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0D0815-CF96-8D44-8DD6-E89C6C2676A2}" type="slidenum">
              <a:rPr lang="de-CH" smtClean="0"/>
              <a:pPr>
                <a:defRPr/>
              </a:pPr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57580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Neu</a:t>
            </a:r>
            <a:r>
              <a:rPr lang="en-US" dirty="0" smtClean="0"/>
              <a:t> </a:t>
            </a:r>
            <a:r>
              <a:rPr lang="en-US" dirty="0" err="1" smtClean="0"/>
              <a:t>sortiert</a:t>
            </a:r>
            <a:r>
              <a:rPr lang="en-US" dirty="0" smtClean="0"/>
              <a:t> &amp; </a:t>
            </a:r>
            <a:r>
              <a:rPr lang="en-US" dirty="0" err="1" smtClean="0"/>
              <a:t>gruppiert</a:t>
            </a:r>
            <a:r>
              <a:rPr lang="en-US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Gruppen</a:t>
            </a:r>
            <a:r>
              <a:rPr lang="en-US" dirty="0" smtClean="0"/>
              <a:t> </a:t>
            </a:r>
            <a:r>
              <a:rPr lang="en-US" dirty="0" err="1" smtClean="0"/>
              <a:t>bilden</a:t>
            </a:r>
            <a:r>
              <a:rPr lang="en-US" dirty="0" smtClean="0"/>
              <a:t> </a:t>
            </a:r>
            <a:r>
              <a:rPr lang="en-US" dirty="0" err="1" smtClean="0"/>
              <a:t>Kontexte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Kontexte</a:t>
            </a:r>
            <a:r>
              <a:rPr lang="en-US" dirty="0" smtClean="0"/>
              <a:t> </a:t>
            </a:r>
            <a:r>
              <a:rPr lang="en-US" dirty="0" err="1" smtClean="0"/>
              <a:t>sind</a:t>
            </a:r>
            <a:r>
              <a:rPr lang="en-US" dirty="0" smtClean="0"/>
              <a:t> </a:t>
            </a:r>
            <a:r>
              <a:rPr lang="en-US" dirty="0" err="1" smtClean="0"/>
              <a:t>hierarchisch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0D0815-CF96-8D44-8DD6-E89C6C2676A2}" type="slidenum">
              <a:rPr lang="de-CH" smtClean="0"/>
              <a:pPr>
                <a:defRPr/>
              </a:pPr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29437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C0A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324000"/>
            <a:ext cx="8352000" cy="720000"/>
          </a:xfrm>
        </p:spPr>
        <p:txBody>
          <a:bodyPr>
            <a:normAutofit/>
          </a:bodyPr>
          <a:lstStyle>
            <a:lvl1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Click to edit Master title style</a:t>
            </a:r>
            <a:endParaRPr lang="de-DE" noProof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4420800"/>
            <a:ext cx="8352000" cy="2088000"/>
          </a:xfrm>
        </p:spPr>
        <p:txBody>
          <a:bodyPr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noProof="0" smtClean="0"/>
              <a:t>Click to edit Master subtitle style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022567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90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324000"/>
            <a:ext cx="8352000" cy="720000"/>
          </a:xfrm>
        </p:spPr>
        <p:txBody>
          <a:bodyPr>
            <a:normAutofit/>
          </a:bodyPr>
          <a:lstStyle>
            <a:lvl1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Titelmasterformat durch Klicken bearbeiten</a:t>
            </a:r>
            <a:endParaRPr lang="de-DE" noProof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4420800"/>
            <a:ext cx="8352000" cy="2088000"/>
          </a:xfrm>
        </p:spPr>
        <p:txBody>
          <a:bodyPr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noProof="0" smtClean="0"/>
              <a:t>Formatvorlage des Untertitelmasters durch Klicken bearbeiten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541878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6453188"/>
          </a:xfrm>
          <a:prstGeom prst="rect">
            <a:avLst/>
          </a:prstGeom>
          <a:solidFill>
            <a:srgbClr val="0090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6000" y="3042001"/>
            <a:ext cx="7923600" cy="1362075"/>
          </a:xfrm>
        </p:spPr>
        <p:txBody>
          <a:bodyPr anchor="t">
            <a:normAutofit/>
          </a:bodyPr>
          <a:lstStyle>
            <a:lvl1pPr algn="l">
              <a:defRPr sz="2600" b="1" cap="none" baseline="0">
                <a:solidFill>
                  <a:schemeClr val="bg1"/>
                </a:solidFill>
              </a:defRPr>
            </a:lvl1pPr>
          </a:lstStyle>
          <a:p>
            <a:r>
              <a:rPr lang="de-DE" noProof="0" smtClean="0"/>
              <a:t>Titelmasterformat durch Klicken bearbeiten</a:t>
            </a:r>
            <a:endParaRPr lang="de-DE" noProof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6000" y="4496400"/>
            <a:ext cx="7923600" cy="1872000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noProof="0" smtClean="0"/>
              <a:t>Textmasterformate durch Klicken bearbeiten</a:t>
            </a:r>
          </a:p>
        </p:txBody>
      </p:sp>
      <p:sp>
        <p:nvSpPr>
          <p:cNvPr id="5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 dirty="0" smtClean="0"/>
              <a:t>16.10.2014</a:t>
            </a:r>
            <a:endParaRPr lang="de-DE" dirty="0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EA652E3-3AED-4F43-A828-1AC66E485764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7" name="Fußzeilenplatzhalt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 dirty="0" smtClean="0"/>
              <a:t>Test. Code. </a:t>
            </a:r>
            <a:r>
              <a:rPr lang="de-DE" dirty="0" err="1" smtClean="0"/>
              <a:t>Refactor</a:t>
            </a:r>
            <a:r>
              <a:rPr lang="de-DE" dirty="0" smtClean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7643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Click to edit Master title style</a:t>
            </a:r>
            <a:endParaRPr lang="de-DE" noProof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 noProof="0" smtClean="0"/>
              <a:t>Click to edit Master text styles</a:t>
            </a:r>
          </a:p>
          <a:p>
            <a:pPr lvl="1"/>
            <a:r>
              <a:rPr lang="de-DE" noProof="0" smtClean="0"/>
              <a:t>Second level</a:t>
            </a:r>
          </a:p>
          <a:p>
            <a:pPr lvl="2"/>
            <a:r>
              <a:rPr lang="de-DE" noProof="0" smtClean="0"/>
              <a:t>Third level</a:t>
            </a:r>
          </a:p>
          <a:p>
            <a:pPr lvl="3"/>
            <a:r>
              <a:rPr lang="de-DE" noProof="0" smtClean="0"/>
              <a:t>Fourth level</a:t>
            </a:r>
          </a:p>
          <a:p>
            <a:pPr lvl="4"/>
            <a:r>
              <a:rPr lang="de-DE" noProof="0" smtClean="0"/>
              <a:t>Fifth level</a:t>
            </a:r>
            <a:endParaRPr lang="de-DE" noProof="0"/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396000" y="108000"/>
            <a:ext cx="7923600" cy="216000"/>
          </a:xfrm>
        </p:spPr>
        <p:txBody>
          <a:bodyPr>
            <a:normAutofit/>
          </a:bodyPr>
          <a:lstStyle>
            <a:lvl1pPr>
              <a:buNone/>
              <a:defRPr sz="1600">
                <a:solidFill>
                  <a:srgbClr val="B0B1B3"/>
                </a:solidFill>
              </a:defRPr>
            </a:lvl1pPr>
          </a:lstStyle>
          <a:p>
            <a:pPr lvl="0"/>
            <a:r>
              <a:rPr lang="de-DE" noProof="0" smtClean="0"/>
              <a:t>Click to edit Master text styles</a:t>
            </a:r>
          </a:p>
        </p:txBody>
      </p:sp>
      <p:sp>
        <p:nvSpPr>
          <p:cNvPr id="5" name="Datumsplatzhalter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smtClean="0"/>
              <a:t>16.10.2014</a:t>
            </a:r>
            <a:endParaRPr lang="de-DE" dirty="0"/>
          </a:p>
        </p:txBody>
      </p:sp>
      <p:sp>
        <p:nvSpPr>
          <p:cNvPr id="6" name="Fußzeilenplatzhalter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smtClean="0"/>
              <a:t>Test. Code. </a:t>
            </a:r>
            <a:r>
              <a:rPr lang="de-DE" dirty="0" err="1" smtClean="0"/>
              <a:t>Refactor</a:t>
            </a:r>
            <a:r>
              <a:rPr lang="de-DE" dirty="0" smtClean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Foliennummernplatzhalter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EB7E71-01EF-B143-BCCA-541751751BA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3091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98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324000"/>
            <a:ext cx="8352000" cy="720000"/>
          </a:xfrm>
        </p:spPr>
        <p:txBody>
          <a:bodyPr>
            <a:normAutofit/>
          </a:bodyPr>
          <a:lstStyle>
            <a:lvl1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Titelmasterformat durch Klicken bearbeiten</a:t>
            </a:r>
            <a:endParaRPr lang="de-DE" noProof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4420800"/>
            <a:ext cx="8352000" cy="2088000"/>
          </a:xfrm>
        </p:spPr>
        <p:txBody>
          <a:bodyPr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noProof="0" smtClean="0"/>
              <a:t>Formatvorlage des Untertitelmasters durch Klicken bearbeiten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85106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6453188"/>
          </a:xfrm>
          <a:prstGeom prst="rect">
            <a:avLst/>
          </a:prstGeom>
          <a:solidFill>
            <a:srgbClr val="0098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6000" y="3042001"/>
            <a:ext cx="7923600" cy="1362075"/>
          </a:xfrm>
        </p:spPr>
        <p:txBody>
          <a:bodyPr anchor="t">
            <a:normAutofit/>
          </a:bodyPr>
          <a:lstStyle>
            <a:lvl1pPr algn="l">
              <a:defRPr sz="2600" b="1" cap="none" baseline="0">
                <a:solidFill>
                  <a:schemeClr val="bg1"/>
                </a:solidFill>
              </a:defRPr>
            </a:lvl1pPr>
          </a:lstStyle>
          <a:p>
            <a:r>
              <a:rPr lang="de-DE" noProof="0" smtClean="0"/>
              <a:t>Titelmasterformat durch Klicken bearbeiten</a:t>
            </a:r>
            <a:endParaRPr lang="de-DE" noProof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6000" y="4496400"/>
            <a:ext cx="7923600" cy="1872000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noProof="0" smtClean="0"/>
              <a:t>Textmasterformate durch Klicken bearbeiten</a:t>
            </a:r>
          </a:p>
        </p:txBody>
      </p:sp>
      <p:sp>
        <p:nvSpPr>
          <p:cNvPr id="5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 dirty="0" smtClean="0"/>
              <a:t>16.10.2014</a:t>
            </a:r>
            <a:endParaRPr lang="de-DE" dirty="0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F1F450B-4B44-8342-A5F0-7CF3C9FAFE9D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7" name="Fußzeilenplatzhalt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 dirty="0" smtClean="0"/>
              <a:t>Test. Code. </a:t>
            </a:r>
            <a:r>
              <a:rPr lang="de-DE" dirty="0" err="1" smtClean="0"/>
              <a:t>Refactor</a:t>
            </a:r>
            <a:r>
              <a:rPr lang="de-DE" dirty="0" smtClean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8636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E1A8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324000"/>
            <a:ext cx="8352000" cy="720000"/>
          </a:xfrm>
        </p:spPr>
        <p:txBody>
          <a:bodyPr>
            <a:normAutofit/>
          </a:bodyPr>
          <a:lstStyle>
            <a:lvl1pPr marL="0" marR="0" indent="0" algn="l" defTabSz="914400" rtl="0" eaLnBrk="1" fontAlgn="base" latinLnBrk="0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rgbClr val="DC0A0A"/>
                </a:solidFill>
              </a:defRPr>
            </a:lvl1pPr>
          </a:lstStyle>
          <a:p>
            <a:pPr lvl="0"/>
            <a:r>
              <a:rPr lang="de-DE" noProof="0" smtClean="0"/>
              <a:t>Titelmasterformat durch Klicken bearbeiten</a:t>
            </a:r>
            <a:endParaRPr lang="de-DE" noProof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4420800"/>
            <a:ext cx="8352000" cy="2088000"/>
          </a:xfrm>
        </p:spPr>
        <p:txBody>
          <a:bodyPr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noProof="0" smtClean="0"/>
              <a:t>Formatvorlage des Untertitelmasters durch Klicken bearbeiten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3171269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6453188"/>
          </a:xfrm>
          <a:prstGeom prst="rect">
            <a:avLst/>
          </a:prstGeom>
          <a:solidFill>
            <a:srgbClr val="E1A8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6000" y="3042001"/>
            <a:ext cx="7923600" cy="1362075"/>
          </a:xfrm>
        </p:spPr>
        <p:txBody>
          <a:bodyPr anchor="t">
            <a:normAutofit/>
          </a:bodyPr>
          <a:lstStyle>
            <a:lvl1pPr algn="l">
              <a:defRPr sz="2600" b="1" cap="none" baseline="0">
                <a:solidFill>
                  <a:schemeClr val="bg1"/>
                </a:solidFill>
              </a:defRPr>
            </a:lvl1pPr>
          </a:lstStyle>
          <a:p>
            <a:r>
              <a:rPr lang="de-DE" noProof="0" smtClean="0"/>
              <a:t>Titelmasterformat durch Klicken bearbeiten</a:t>
            </a:r>
            <a:endParaRPr lang="de-DE" noProof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6000" y="4496400"/>
            <a:ext cx="7923600" cy="1872000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noProof="0" smtClean="0"/>
              <a:t>Textmasterformate durch Klicken bearbeiten</a:t>
            </a:r>
          </a:p>
        </p:txBody>
      </p:sp>
      <p:sp>
        <p:nvSpPr>
          <p:cNvPr id="5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 dirty="0" smtClean="0"/>
              <a:t>16.10.2014</a:t>
            </a:r>
            <a:endParaRPr lang="de-DE" dirty="0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D935DFB-57AC-6643-8FC6-9936E9BB83FC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7" name="Fußzeilenplatzhalt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 dirty="0" smtClean="0"/>
              <a:t>Test. Code. </a:t>
            </a:r>
            <a:r>
              <a:rPr lang="de-DE" dirty="0" err="1" smtClean="0"/>
              <a:t>Refactor</a:t>
            </a:r>
            <a:r>
              <a:rPr lang="de-DE" dirty="0" smtClean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6735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noProof="0" smtClean="0"/>
              <a:t>Click to edit Master title style</a:t>
            </a:r>
            <a:endParaRPr lang="de-CH" noProof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/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de-CH" noProof="0" dirty="0"/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3"/>
          </p:nvPr>
        </p:nvSpPr>
        <p:spPr bwMode="gray">
          <a:xfrm>
            <a:off x="396000" y="108000"/>
            <a:ext cx="7923600" cy="216000"/>
          </a:xfrm>
        </p:spPr>
        <p:txBody>
          <a:bodyPr>
            <a:normAutofit/>
          </a:bodyPr>
          <a:lstStyle>
            <a:lvl1pPr>
              <a:buNone/>
              <a:defRPr sz="1600">
                <a:solidFill>
                  <a:srgbClr val="B0B1B3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5" name="Datumsplatzhalter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16.10.2014</a:t>
            </a:r>
            <a:endParaRPr lang="de-CH" dirty="0"/>
          </a:p>
        </p:txBody>
      </p:sp>
      <p:sp>
        <p:nvSpPr>
          <p:cNvPr id="6" name="Fußzeilenplatzhalter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Denken. Präsentieren. Umsetzen.</a:t>
            </a:r>
            <a:endParaRPr lang="de-CH">
              <a:solidFill>
                <a:srgbClr val="E1A800"/>
              </a:solidFill>
            </a:endParaRPr>
          </a:p>
        </p:txBody>
      </p:sp>
      <p:sp>
        <p:nvSpPr>
          <p:cNvPr id="7" name="Foliennummernplatzhalter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B2C8D6DE-120E-430D-A2EB-D0117EB9EE92}" type="slidenum">
              <a:rPr lang="de-CH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9581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Click to edit Master title style</a:t>
            </a:r>
            <a:endParaRPr lang="de-DE" noProof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 noProof="0" smtClean="0"/>
              <a:t>Click to edit Master text styles</a:t>
            </a:r>
          </a:p>
          <a:p>
            <a:pPr lvl="1"/>
            <a:r>
              <a:rPr lang="de-DE" noProof="0" smtClean="0"/>
              <a:t>Second level</a:t>
            </a:r>
          </a:p>
          <a:p>
            <a:pPr lvl="2"/>
            <a:r>
              <a:rPr lang="de-DE" noProof="0" smtClean="0"/>
              <a:t>Third level</a:t>
            </a:r>
          </a:p>
          <a:p>
            <a:pPr lvl="3"/>
            <a:r>
              <a:rPr lang="de-DE" noProof="0" smtClean="0"/>
              <a:t>Fourth level</a:t>
            </a:r>
          </a:p>
          <a:p>
            <a:pPr lvl="4"/>
            <a:r>
              <a:rPr lang="de-DE" noProof="0" smtClean="0"/>
              <a:t>Fifth level</a:t>
            </a:r>
            <a:endParaRPr lang="de-DE" noProof="0"/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396000" y="108000"/>
            <a:ext cx="7923600" cy="216000"/>
          </a:xfrm>
        </p:spPr>
        <p:txBody>
          <a:bodyPr>
            <a:normAutofit/>
          </a:bodyPr>
          <a:lstStyle>
            <a:lvl1pPr>
              <a:buNone/>
              <a:defRPr sz="1600">
                <a:solidFill>
                  <a:srgbClr val="B0B1B3"/>
                </a:solidFill>
              </a:defRPr>
            </a:lvl1pPr>
          </a:lstStyle>
          <a:p>
            <a:pPr lvl="0"/>
            <a:r>
              <a:rPr lang="de-DE" noProof="0" smtClean="0"/>
              <a:t>Click to edit Master text styles</a:t>
            </a:r>
          </a:p>
        </p:txBody>
      </p:sp>
      <p:sp>
        <p:nvSpPr>
          <p:cNvPr id="5" name="Datumsplatzhalter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smtClean="0"/>
              <a:t>16.10.2014</a:t>
            </a:r>
            <a:endParaRPr lang="de-DE" dirty="0"/>
          </a:p>
        </p:txBody>
      </p:sp>
      <p:sp>
        <p:nvSpPr>
          <p:cNvPr id="6" name="Fußzeilenplatzhalter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smtClean="0"/>
              <a:t>Test. Code. </a:t>
            </a:r>
            <a:r>
              <a:rPr lang="de-DE" dirty="0" err="1" smtClean="0"/>
              <a:t>Refactor</a:t>
            </a:r>
            <a:r>
              <a:rPr lang="de-DE" dirty="0" smtClean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Foliennummernplatzhalter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EB7E71-01EF-B143-BCCA-541751751BA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985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6453188"/>
          </a:xfrm>
          <a:prstGeom prst="rect">
            <a:avLst/>
          </a:prstGeom>
          <a:solidFill>
            <a:srgbClr val="DC0A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6000" y="3042001"/>
            <a:ext cx="7923600" cy="1362075"/>
          </a:xfrm>
        </p:spPr>
        <p:txBody>
          <a:bodyPr anchor="t">
            <a:normAutofit/>
          </a:bodyPr>
          <a:lstStyle>
            <a:lvl1pPr algn="l">
              <a:defRPr sz="2600" b="1" cap="none" baseline="0">
                <a:solidFill>
                  <a:schemeClr val="bg1"/>
                </a:solidFill>
              </a:defRPr>
            </a:lvl1pPr>
          </a:lstStyle>
          <a:p>
            <a:r>
              <a:rPr lang="de-DE" noProof="0" smtClean="0"/>
              <a:t>Click to edit Master title style</a:t>
            </a:r>
            <a:endParaRPr lang="de-DE" noProof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6000" y="4496400"/>
            <a:ext cx="7923600" cy="1872000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noProof="0" smtClean="0"/>
              <a:t>Click to edit Master text styles</a:t>
            </a:r>
          </a:p>
        </p:txBody>
      </p:sp>
      <p:sp>
        <p:nvSpPr>
          <p:cNvPr id="5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AF2E536-2CAF-8F48-86D8-8C9AF9E84F7C}" type="datetime1">
              <a:rPr lang="de-DE"/>
              <a:pPr>
                <a:defRPr/>
              </a:pPr>
              <a:t>14.10.14</a:t>
            </a:fld>
            <a:endParaRPr lang="de-DE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7833C4A-BC05-0244-A141-DA01AB21B60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7" name="Fußzeilenplatzhalt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 dirty="0" smtClean="0"/>
              <a:t>Test. Code. </a:t>
            </a:r>
            <a:r>
              <a:rPr lang="de-DE" dirty="0" err="1" smtClean="0"/>
              <a:t>Refactor</a:t>
            </a:r>
            <a:r>
              <a:rPr lang="de-DE" dirty="0" smtClean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093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de-CH"/>
            </a:lvl1pPr>
          </a:lstStyle>
          <a:p>
            <a:r>
              <a:rPr lang="de-DE" noProof="0" smtClean="0"/>
              <a:t>Click to edit Master title style</a:t>
            </a:r>
            <a:endParaRPr lang="de-DE" noProof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00051" y="1292227"/>
            <a:ext cx="3852000" cy="483393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smtClean="0"/>
              <a:t>Click to edit Master text styles</a:t>
            </a:r>
          </a:p>
          <a:p>
            <a:pPr lvl="1"/>
            <a:r>
              <a:rPr lang="de-DE" noProof="0" smtClean="0"/>
              <a:t>Second level</a:t>
            </a:r>
          </a:p>
          <a:p>
            <a:pPr lvl="2"/>
            <a:r>
              <a:rPr lang="de-DE" noProof="0" smtClean="0"/>
              <a:t>Third level</a:t>
            </a:r>
          </a:p>
          <a:p>
            <a:pPr lvl="3"/>
            <a:r>
              <a:rPr lang="de-DE" noProof="0" smtClean="0"/>
              <a:t>Fourth level</a:t>
            </a:r>
          </a:p>
          <a:p>
            <a:pPr lvl="4"/>
            <a:r>
              <a:rPr lang="de-DE" noProof="0" smtClean="0"/>
              <a:t>Fifth level</a:t>
            </a:r>
            <a:endParaRPr lang="de-DE" noProof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75389" y="1292227"/>
            <a:ext cx="3852000" cy="4833938"/>
          </a:xfrm>
        </p:spPr>
        <p:txBody>
          <a:bodyPr/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CH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smtClean="0"/>
              <a:t>Click to edit Master text styles</a:t>
            </a:r>
          </a:p>
          <a:p>
            <a:pPr lvl="1"/>
            <a:r>
              <a:rPr lang="de-DE" noProof="0" smtClean="0"/>
              <a:t>Second level</a:t>
            </a:r>
          </a:p>
          <a:p>
            <a:pPr lvl="2"/>
            <a:r>
              <a:rPr lang="de-DE" noProof="0" smtClean="0"/>
              <a:t>Third level</a:t>
            </a:r>
          </a:p>
          <a:p>
            <a:pPr lvl="3"/>
            <a:r>
              <a:rPr lang="de-DE" noProof="0" smtClean="0"/>
              <a:t>Fourth level</a:t>
            </a:r>
          </a:p>
          <a:p>
            <a:pPr lvl="4"/>
            <a:r>
              <a:rPr lang="de-DE" noProof="0" smtClean="0"/>
              <a:t>Fifth level</a:t>
            </a:r>
            <a:endParaRPr lang="de-DE" noProof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396000" y="108000"/>
            <a:ext cx="7923600" cy="216000"/>
          </a:xfrm>
        </p:spPr>
        <p:txBody>
          <a:bodyPr>
            <a:normAutofit/>
          </a:bodyPr>
          <a:lstStyle>
            <a:lvl1pPr>
              <a:buNone/>
              <a:defRPr sz="1600">
                <a:solidFill>
                  <a:srgbClr val="B0B1B3"/>
                </a:solidFill>
              </a:defRPr>
            </a:lvl1pPr>
          </a:lstStyle>
          <a:p>
            <a:pPr lvl="0"/>
            <a:r>
              <a:rPr lang="de-DE" noProof="0" smtClean="0"/>
              <a:t>Click to edit Master text styles</a:t>
            </a:r>
          </a:p>
        </p:txBody>
      </p:sp>
      <p:sp>
        <p:nvSpPr>
          <p:cNvPr id="6" name="Datumsplatzhalter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smtClean="0"/>
              <a:t>16.10.2014</a:t>
            </a:r>
            <a:endParaRPr lang="de-DE" dirty="0"/>
          </a:p>
        </p:txBody>
      </p:sp>
      <p:sp>
        <p:nvSpPr>
          <p:cNvPr id="7" name="Fußzeilenplatzhalter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smtClean="0"/>
              <a:t>Test. Code. </a:t>
            </a:r>
            <a:r>
              <a:rPr lang="de-DE" dirty="0" err="1" smtClean="0"/>
              <a:t>Refactor</a:t>
            </a:r>
            <a:r>
              <a:rPr lang="de-DE" dirty="0" smtClean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8" name="Foliennummernplatzhalter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8530CE-104B-4C4F-B763-779DB97AAFD5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24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de-CH"/>
            </a:lvl1pPr>
          </a:lstStyle>
          <a:p>
            <a:r>
              <a:rPr lang="de-DE" noProof="0" smtClean="0"/>
              <a:t>Click to edit Master title style</a:t>
            </a:r>
            <a:endParaRPr lang="de-DE" noProof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9600" y="1292400"/>
            <a:ext cx="3852000" cy="639762"/>
          </a:xfrm>
        </p:spPr>
        <p:txBody>
          <a:bodyPr anchor="b"/>
          <a:lstStyle>
            <a:lvl1pPr marL="0" indent="0">
              <a:buNone/>
              <a:defRPr lang="de-DE" dirty="0" smtClean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noProof="0" smtClean="0"/>
              <a:t>Click to 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99600" y="2012400"/>
            <a:ext cx="3852000" cy="4320000"/>
          </a:xfrm>
        </p:spPr>
        <p:txBody>
          <a:bodyPr/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CH" dirty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noProof="0" smtClean="0"/>
              <a:t>Click to edit Master text styles</a:t>
            </a:r>
          </a:p>
          <a:p>
            <a:pPr lvl="1"/>
            <a:r>
              <a:rPr lang="de-DE" noProof="0" smtClean="0"/>
              <a:t>Second level</a:t>
            </a:r>
          </a:p>
          <a:p>
            <a:pPr lvl="2"/>
            <a:r>
              <a:rPr lang="de-DE" noProof="0" smtClean="0"/>
              <a:t>Third level</a:t>
            </a:r>
          </a:p>
          <a:p>
            <a:pPr lvl="3"/>
            <a:r>
              <a:rPr lang="de-DE" noProof="0" smtClean="0"/>
              <a:t>Fourth level</a:t>
            </a:r>
          </a:p>
          <a:p>
            <a:pPr lvl="4"/>
            <a:r>
              <a:rPr lang="de-DE" noProof="0" smtClean="0"/>
              <a:t>Fifth level</a:t>
            </a:r>
            <a:endParaRPr lang="de-DE" noProof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474800" y="1292400"/>
            <a:ext cx="3852000" cy="639762"/>
          </a:xfrm>
        </p:spPr>
        <p:txBody>
          <a:bodyPr anchor="b"/>
          <a:lstStyle>
            <a:lvl1pPr marL="0" indent="0">
              <a:buNone/>
              <a:defRPr lang="de-DE" dirty="0" smtClean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noProof="0" smtClean="0"/>
              <a:t>Click to 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474800" y="2012400"/>
            <a:ext cx="3852000" cy="4320000"/>
          </a:xfrm>
        </p:spPr>
        <p:txBody>
          <a:bodyPr/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CH" dirty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noProof="0" smtClean="0"/>
              <a:t>Click to edit Master text styles</a:t>
            </a:r>
          </a:p>
          <a:p>
            <a:pPr lvl="1"/>
            <a:r>
              <a:rPr lang="de-DE" noProof="0" smtClean="0"/>
              <a:t>Second level</a:t>
            </a:r>
          </a:p>
          <a:p>
            <a:pPr lvl="2"/>
            <a:r>
              <a:rPr lang="de-DE" noProof="0" smtClean="0"/>
              <a:t>Third level</a:t>
            </a:r>
          </a:p>
          <a:p>
            <a:pPr lvl="3"/>
            <a:r>
              <a:rPr lang="de-DE" noProof="0" smtClean="0"/>
              <a:t>Fourth level</a:t>
            </a:r>
          </a:p>
          <a:p>
            <a:pPr lvl="4"/>
            <a:r>
              <a:rPr lang="de-DE" noProof="0" smtClean="0"/>
              <a:t>Fifth level</a:t>
            </a:r>
            <a:endParaRPr lang="de-DE" noProof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396000" y="108000"/>
            <a:ext cx="7923600" cy="216000"/>
          </a:xfrm>
        </p:spPr>
        <p:txBody>
          <a:bodyPr>
            <a:normAutofit/>
          </a:bodyPr>
          <a:lstStyle>
            <a:lvl1pPr>
              <a:buNone/>
              <a:defRPr sz="1600">
                <a:solidFill>
                  <a:srgbClr val="B0B1B3"/>
                </a:solidFill>
              </a:defRPr>
            </a:lvl1pPr>
          </a:lstStyle>
          <a:p>
            <a:pPr lvl="0"/>
            <a:r>
              <a:rPr lang="de-DE" noProof="0" smtClean="0"/>
              <a:t>Click to edit Master text styles</a:t>
            </a:r>
          </a:p>
        </p:txBody>
      </p:sp>
      <p:sp>
        <p:nvSpPr>
          <p:cNvPr id="8" name="Datumsplatzhalter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smtClean="0"/>
              <a:t>16.10.2014</a:t>
            </a:r>
            <a:endParaRPr lang="de-DE" dirty="0"/>
          </a:p>
        </p:txBody>
      </p:sp>
      <p:sp>
        <p:nvSpPr>
          <p:cNvPr id="9" name="Fußzeilenplatzhalter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smtClean="0"/>
              <a:t>Test. Code. </a:t>
            </a:r>
            <a:r>
              <a:rPr lang="de-DE" dirty="0" err="1" smtClean="0"/>
              <a:t>Refactor</a:t>
            </a:r>
            <a:r>
              <a:rPr lang="de-DE" dirty="0" smtClean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10" name="Foliennummernplatzhalter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67E112-A470-F948-936A-D61D4B79D2EF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0203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de-CH" dirty="0"/>
            </a:lvl1pPr>
          </a:lstStyle>
          <a:p>
            <a:r>
              <a:rPr lang="de-DE" noProof="0" smtClean="0"/>
              <a:t>Click to edit Master title style</a:t>
            </a:r>
            <a:endParaRPr lang="de-DE" noProof="0"/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396000" y="108000"/>
            <a:ext cx="7923600" cy="216000"/>
          </a:xfrm>
        </p:spPr>
        <p:txBody>
          <a:bodyPr>
            <a:normAutofit/>
          </a:bodyPr>
          <a:lstStyle>
            <a:lvl1pPr>
              <a:buNone/>
              <a:defRPr sz="1600">
                <a:solidFill>
                  <a:srgbClr val="B0B1B3"/>
                </a:solidFill>
              </a:defRPr>
            </a:lvl1pPr>
          </a:lstStyle>
          <a:p>
            <a:pPr lvl="0"/>
            <a:r>
              <a:rPr lang="de-DE" noProof="0" smtClean="0"/>
              <a:t>Click to edit Master text styles</a:t>
            </a:r>
          </a:p>
        </p:txBody>
      </p:sp>
      <p:sp>
        <p:nvSpPr>
          <p:cNvPr id="4" name="Datumsplatzhalter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smtClean="0"/>
              <a:t>16.10.2014</a:t>
            </a:r>
            <a:endParaRPr lang="de-DE" dirty="0"/>
          </a:p>
        </p:txBody>
      </p:sp>
      <p:sp>
        <p:nvSpPr>
          <p:cNvPr id="5" name="Fußzeilenplatzhalter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smtClean="0"/>
              <a:t>Test. Code. </a:t>
            </a:r>
            <a:r>
              <a:rPr lang="de-DE" dirty="0" err="1" smtClean="0"/>
              <a:t>Refactor</a:t>
            </a:r>
            <a:r>
              <a:rPr lang="de-DE" dirty="0" smtClean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6" name="Foliennummernplatzhalter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C4EC31-C6AA-7C41-B9E4-E0D81D03688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5009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6117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7721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324000"/>
            <a:ext cx="8352000" cy="720000"/>
          </a:xfrm>
        </p:spPr>
        <p:txBody>
          <a:bodyPr>
            <a:normAutofit/>
          </a:bodyPr>
          <a:lstStyle>
            <a:lvl1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Titelmasterformat durch Klicken bearbeiten</a:t>
            </a:r>
            <a:endParaRPr lang="de-DE" noProof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4420800"/>
            <a:ext cx="8352000" cy="2088000"/>
          </a:xfrm>
        </p:spPr>
        <p:txBody>
          <a:bodyPr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noProof="0" smtClean="0"/>
              <a:t>Formatvorlage des Untertitelmasters durch Klicken bearbeiten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39227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6453188"/>
          </a:xfrm>
          <a:prstGeom prst="rect">
            <a:avLst/>
          </a:prstGeom>
          <a:solidFill>
            <a:srgbClr val="7721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6000" y="3042001"/>
            <a:ext cx="7923600" cy="1362075"/>
          </a:xfrm>
        </p:spPr>
        <p:txBody>
          <a:bodyPr anchor="t">
            <a:normAutofit/>
          </a:bodyPr>
          <a:lstStyle>
            <a:lvl1pPr algn="l">
              <a:defRPr sz="2600" b="1" cap="none" baseline="0">
                <a:solidFill>
                  <a:schemeClr val="bg1"/>
                </a:solidFill>
              </a:defRPr>
            </a:lvl1pPr>
          </a:lstStyle>
          <a:p>
            <a:r>
              <a:rPr lang="de-DE" noProof="0" smtClean="0"/>
              <a:t>Titelmasterformat durch Klicken bearbeiten</a:t>
            </a:r>
            <a:endParaRPr lang="de-DE" noProof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6000" y="4496400"/>
            <a:ext cx="7923600" cy="1872000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noProof="0" smtClean="0"/>
              <a:t>Textmasterformate durch Klicken bearbeiten</a:t>
            </a:r>
          </a:p>
        </p:txBody>
      </p:sp>
      <p:sp>
        <p:nvSpPr>
          <p:cNvPr id="5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 dirty="0" smtClean="0"/>
              <a:t>16.10.2014</a:t>
            </a:r>
            <a:endParaRPr lang="de-DE" dirty="0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77582FC-D340-E44D-B09A-ACC04E2FB7D1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7" name="Fußzeilenplatzhalt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 dirty="0" smtClean="0"/>
              <a:t>Test. Code. </a:t>
            </a:r>
            <a:r>
              <a:rPr lang="de-DE" dirty="0" err="1" smtClean="0"/>
              <a:t>Refactor</a:t>
            </a:r>
            <a:r>
              <a:rPr lang="de-DE" dirty="0" smtClean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509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theme" Target="../theme/theme3.xm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4" Type="http://schemas.openxmlformats.org/officeDocument/2006/relationships/theme" Target="../theme/theme5.xm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"/>
          <p:cNvSpPr>
            <a:spLocks noGrp="1"/>
          </p:cNvSpPr>
          <p:nvPr>
            <p:ph type="dt" sz="half" idx="2"/>
          </p:nvPr>
        </p:nvSpPr>
        <p:spPr>
          <a:xfrm>
            <a:off x="395288" y="6565900"/>
            <a:ext cx="720725" cy="215900"/>
          </a:xfrm>
          <a:prstGeom prst="rect">
            <a:avLst/>
          </a:prstGeom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800" smtClean="0">
                <a:cs typeface="Arial" charset="0"/>
              </a:defRPr>
            </a:lvl1pPr>
          </a:lstStyle>
          <a:p>
            <a:pPr>
              <a:defRPr/>
            </a:pPr>
            <a:r>
              <a:rPr lang="de-DE" dirty="0" smtClean="0"/>
              <a:t>16.10.2014</a:t>
            </a:r>
            <a:endParaRPr lang="de-DE" dirty="0"/>
          </a:p>
        </p:txBody>
      </p:sp>
      <p:sp>
        <p:nvSpPr>
          <p:cNvPr id="5" name="Fußzeilenplatzhalter"/>
          <p:cNvSpPr>
            <a:spLocks noGrp="1"/>
          </p:cNvSpPr>
          <p:nvPr>
            <p:ph type="ftr" sz="quarter" idx="3"/>
          </p:nvPr>
        </p:nvSpPr>
        <p:spPr>
          <a:xfrm>
            <a:off x="2022475" y="6505575"/>
            <a:ext cx="6308725" cy="276225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 b="1" smtClean="0">
                <a:cs typeface="Arial" charset="0"/>
              </a:defRPr>
            </a:lvl1pPr>
          </a:lstStyle>
          <a:p>
            <a:pPr>
              <a:defRPr/>
            </a:pPr>
            <a:r>
              <a:rPr lang="de-DE" dirty="0" smtClean="0"/>
              <a:t>Test. Code. </a:t>
            </a:r>
            <a:r>
              <a:rPr lang="de-DE" dirty="0" err="1" smtClean="0"/>
              <a:t>Refactor</a:t>
            </a:r>
            <a:r>
              <a:rPr lang="de-DE" dirty="0" smtClean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6" name="Foliennummernplatzhalter"/>
          <p:cNvSpPr>
            <a:spLocks noGrp="1"/>
          </p:cNvSpPr>
          <p:nvPr>
            <p:ph type="sldNum" sz="quarter" idx="4"/>
          </p:nvPr>
        </p:nvSpPr>
        <p:spPr>
          <a:xfrm>
            <a:off x="1116013" y="6565900"/>
            <a:ext cx="720725" cy="215900"/>
          </a:xfrm>
          <a:prstGeom prst="rect">
            <a:avLst/>
          </a:prstGeom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800" smtClean="0">
                <a:cs typeface="Arial" charset="0"/>
              </a:defRPr>
            </a:lvl1pPr>
          </a:lstStyle>
          <a:p>
            <a:pPr>
              <a:defRPr/>
            </a:pPr>
            <a:fld id="{25EBEB22-7160-144A-A109-59D4CE439D45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1029" name="Textplatzhalter"/>
          <p:cNvSpPr>
            <a:spLocks noGrp="1"/>
          </p:cNvSpPr>
          <p:nvPr>
            <p:ph type="body" idx="1"/>
          </p:nvPr>
        </p:nvSpPr>
        <p:spPr bwMode="auto">
          <a:xfrm>
            <a:off x="395288" y="1289050"/>
            <a:ext cx="7924800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30" name="Titelplatzhalter"/>
          <p:cNvSpPr>
            <a:spLocks noGrp="1"/>
          </p:cNvSpPr>
          <p:nvPr>
            <p:ph type="title"/>
          </p:nvPr>
        </p:nvSpPr>
        <p:spPr bwMode="auto">
          <a:xfrm>
            <a:off x="395288" y="323850"/>
            <a:ext cx="79248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Titelmasterformat durch Klicken bearbeiten</a:t>
            </a:r>
          </a:p>
        </p:txBody>
      </p:sp>
      <p:pic>
        <p:nvPicPr>
          <p:cNvPr id="1031" name="Picture 8" descr="namics_lini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2940" b="-252940"/>
          <a:stretch>
            <a:fillRect/>
          </a:stretch>
        </p:blipFill>
        <p:spPr bwMode="auto">
          <a:xfrm>
            <a:off x="0" y="1093788"/>
            <a:ext cx="9144000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10" descr="namics_lini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45250"/>
            <a:ext cx="9144000" cy="1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ußzeilenplatzhalter"/>
          <p:cNvSpPr txBox="1">
            <a:spLocks/>
          </p:cNvSpPr>
          <p:nvPr/>
        </p:nvSpPr>
        <p:spPr>
          <a:xfrm>
            <a:off x="8362950" y="6505575"/>
            <a:ext cx="781050" cy="276225"/>
          </a:xfrm>
          <a:prstGeom prst="rect">
            <a:avLst/>
          </a:prstGeom>
        </p:spPr>
        <p:txBody>
          <a:bodyPr wrap="none" lIns="0" tIns="0" rIns="0" bIns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mtClean="0">
                <a:solidFill>
                  <a:srgbClr val="E1A800"/>
                </a:solidFill>
                <a:latin typeface="+mn-lt"/>
                <a:ea typeface="+mn-ea"/>
                <a:cs typeface="+mn-cs"/>
              </a:rPr>
              <a:t>Namics.</a:t>
            </a:r>
            <a:endParaRPr lang="de-DE">
              <a:solidFill>
                <a:srgbClr val="E1A800"/>
              </a:solidFill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77" r:id="rId2"/>
    <p:sldLayoutId id="2147483882" r:id="rId3"/>
    <p:sldLayoutId id="2147483878" r:id="rId4"/>
    <p:sldLayoutId id="2147483879" r:id="rId5"/>
    <p:sldLayoutId id="2147483880" r:id="rId6"/>
    <p:sldLayoutId id="2147483883" r:id="rId7"/>
  </p:sldLayoutIdLst>
  <p:hf hdr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600" b="1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9pPr>
    </p:titleStyle>
    <p:bodyStyle>
      <a:lvl1pPr marL="355600" indent="-355600" algn="l" rtl="0" eaLnBrk="1" fontAlgn="base" hangingPunct="1">
        <a:lnSpc>
          <a:spcPct val="11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Wingdings" charset="0"/>
        <a:buChar char=""/>
        <a:defRPr sz="2200" b="1" kern="1200">
          <a:solidFill>
            <a:srgbClr val="DC0A0A"/>
          </a:solidFill>
          <a:latin typeface="+mn-lt"/>
          <a:ea typeface="ＭＳ Ｐゴシック" charset="0"/>
          <a:cs typeface="ＭＳ Ｐゴシック" charset="0"/>
        </a:defRPr>
      </a:lvl1pPr>
      <a:lvl2pPr marL="627063" indent="-271463" algn="l" rtl="0" eaLnBrk="1" fontAlgn="base" hangingPunct="1">
        <a:lnSpc>
          <a:spcPct val="110000"/>
        </a:lnSpc>
        <a:spcBef>
          <a:spcPts val="1100"/>
        </a:spcBef>
        <a:spcAft>
          <a:spcPct val="0"/>
        </a:spcAft>
        <a:buFont typeface="Wingdings" charset="0"/>
        <a:buChar char="§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95350" indent="-260350" algn="l" rtl="0" eaLnBrk="1" fontAlgn="base" hangingPunct="1">
        <a:lnSpc>
          <a:spcPct val="110000"/>
        </a:lnSpc>
        <a:spcBef>
          <a:spcPts val="1100"/>
        </a:spcBef>
        <a:spcAft>
          <a:spcPct val="0"/>
        </a:spcAft>
        <a:buFont typeface="Symbol" charset="0"/>
        <a:buChar char="-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158875" indent="-261938" algn="l" rtl="0" eaLnBrk="1" fontAlgn="base" hangingPunct="1">
        <a:lnSpc>
          <a:spcPct val="110000"/>
        </a:lnSpc>
        <a:spcBef>
          <a:spcPts val="1100"/>
        </a:spcBef>
        <a:spcAft>
          <a:spcPct val="0"/>
        </a:spcAft>
        <a:buFont typeface="Arial" charset="0"/>
        <a:buChar char="–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436688" indent="-269875" algn="l" rtl="0" eaLnBrk="1" fontAlgn="base" hangingPunct="1">
        <a:lnSpc>
          <a:spcPct val="110000"/>
        </a:lnSpc>
        <a:spcBef>
          <a:spcPts val="1100"/>
        </a:spcBef>
        <a:spcAft>
          <a:spcPct val="0"/>
        </a:spcAft>
        <a:buFont typeface="Symbol" charset="0"/>
        <a:buChar char="-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"/>
          <p:cNvSpPr>
            <a:spLocks noGrp="1"/>
          </p:cNvSpPr>
          <p:nvPr>
            <p:ph type="dt" sz="half" idx="2"/>
          </p:nvPr>
        </p:nvSpPr>
        <p:spPr>
          <a:xfrm>
            <a:off x="395288" y="6565900"/>
            <a:ext cx="720725" cy="215900"/>
          </a:xfrm>
          <a:prstGeom prst="rect">
            <a:avLst/>
          </a:prstGeom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800" smtClean="0">
                <a:cs typeface="Arial" charset="0"/>
              </a:defRPr>
            </a:lvl1pPr>
          </a:lstStyle>
          <a:p>
            <a:pPr>
              <a:defRPr/>
            </a:pPr>
            <a:r>
              <a:rPr lang="de-DE" dirty="0" smtClean="0"/>
              <a:t>16.10.2014</a:t>
            </a:r>
            <a:endParaRPr lang="de-DE" dirty="0"/>
          </a:p>
        </p:txBody>
      </p:sp>
      <p:sp>
        <p:nvSpPr>
          <p:cNvPr id="5" name="Fußzeilenplatzhalter"/>
          <p:cNvSpPr>
            <a:spLocks noGrp="1"/>
          </p:cNvSpPr>
          <p:nvPr>
            <p:ph type="ftr" sz="quarter" idx="3"/>
          </p:nvPr>
        </p:nvSpPr>
        <p:spPr>
          <a:xfrm>
            <a:off x="2022475" y="6505575"/>
            <a:ext cx="6308725" cy="276225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 b="1" smtClean="0">
                <a:cs typeface="Arial" charset="0"/>
              </a:defRPr>
            </a:lvl1pPr>
          </a:lstStyle>
          <a:p>
            <a:pPr>
              <a:defRPr/>
            </a:pPr>
            <a:r>
              <a:rPr lang="de-DE" dirty="0" smtClean="0"/>
              <a:t>Test. Code. </a:t>
            </a:r>
            <a:r>
              <a:rPr lang="de-DE" dirty="0" err="1" smtClean="0"/>
              <a:t>Refactor</a:t>
            </a:r>
            <a:r>
              <a:rPr lang="de-DE" dirty="0" smtClean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6" name="Foliennummernplatzhalter"/>
          <p:cNvSpPr>
            <a:spLocks noGrp="1"/>
          </p:cNvSpPr>
          <p:nvPr>
            <p:ph type="sldNum" sz="quarter" idx="4"/>
          </p:nvPr>
        </p:nvSpPr>
        <p:spPr>
          <a:xfrm>
            <a:off x="1116013" y="6565900"/>
            <a:ext cx="720725" cy="215900"/>
          </a:xfrm>
          <a:prstGeom prst="rect">
            <a:avLst/>
          </a:prstGeom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800" smtClean="0">
                <a:cs typeface="Arial" charset="0"/>
              </a:defRPr>
            </a:lvl1pPr>
          </a:lstStyle>
          <a:p>
            <a:pPr>
              <a:defRPr/>
            </a:pPr>
            <a:fld id="{82709547-F7AD-9542-9B77-D81103028F26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8197" name="Textplatzhalter"/>
          <p:cNvSpPr>
            <a:spLocks noGrp="1"/>
          </p:cNvSpPr>
          <p:nvPr>
            <p:ph type="body" idx="1"/>
          </p:nvPr>
        </p:nvSpPr>
        <p:spPr bwMode="auto">
          <a:xfrm>
            <a:off x="395288" y="1289050"/>
            <a:ext cx="7924800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198" name="Titelplatzhalter"/>
          <p:cNvSpPr>
            <a:spLocks noGrp="1"/>
          </p:cNvSpPr>
          <p:nvPr>
            <p:ph type="title"/>
          </p:nvPr>
        </p:nvSpPr>
        <p:spPr bwMode="auto">
          <a:xfrm>
            <a:off x="395288" y="323850"/>
            <a:ext cx="79248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Titelmasterformat durch Klicken bearbeiten</a:t>
            </a:r>
          </a:p>
        </p:txBody>
      </p:sp>
      <p:pic>
        <p:nvPicPr>
          <p:cNvPr id="8199" name="Picture 8" descr="namics_lini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2940" b="-252940"/>
          <a:stretch>
            <a:fillRect/>
          </a:stretch>
        </p:blipFill>
        <p:spPr bwMode="auto">
          <a:xfrm>
            <a:off x="0" y="1093788"/>
            <a:ext cx="9144000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0" name="Picture 10" descr="namics_lini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45250"/>
            <a:ext cx="9144000" cy="1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ußzeilenplatzhalter"/>
          <p:cNvSpPr txBox="1">
            <a:spLocks/>
          </p:cNvSpPr>
          <p:nvPr/>
        </p:nvSpPr>
        <p:spPr>
          <a:xfrm>
            <a:off x="8362950" y="6505575"/>
            <a:ext cx="781050" cy="276225"/>
          </a:xfrm>
          <a:prstGeom prst="rect">
            <a:avLst/>
          </a:prstGeom>
        </p:spPr>
        <p:txBody>
          <a:bodyPr wrap="none" lIns="0" tIns="0" rIns="0" bIns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mtClean="0">
                <a:solidFill>
                  <a:srgbClr val="E1A800"/>
                </a:solidFill>
                <a:latin typeface="+mn-lt"/>
                <a:ea typeface="+mn-ea"/>
                <a:cs typeface="+mn-cs"/>
              </a:rPr>
              <a:t>Namics.</a:t>
            </a:r>
            <a:endParaRPr lang="de-DE">
              <a:solidFill>
                <a:srgbClr val="E1A800"/>
              </a:solidFill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</p:sldLayoutIdLst>
  <p:hf hdr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9pPr>
    </p:titleStyle>
    <p:bodyStyle>
      <a:lvl1pPr marL="269875" indent="-269875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Clr>
          <a:schemeClr val="tx1"/>
        </a:buClr>
        <a:buFont typeface="Wingdings" charset="0"/>
        <a:buChar char=""/>
        <a:defRPr sz="2200" b="1" kern="1200">
          <a:solidFill>
            <a:srgbClr val="DC0A0A"/>
          </a:solidFill>
          <a:latin typeface="+mn-lt"/>
          <a:ea typeface="ＭＳ Ｐゴシック" charset="0"/>
          <a:cs typeface="ＭＳ Ｐゴシック" charset="0"/>
        </a:defRPr>
      </a:lvl1pPr>
      <a:lvl2pPr marL="541338" indent="-271463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Font typeface="Wingdings" charset="0"/>
        <a:buChar char="§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01688" indent="-260350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Font typeface="Symbol" charset="0"/>
        <a:buChar char="-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73150" indent="-271463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Font typeface="Arial" charset="0"/>
        <a:buChar char="–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343025" indent="-269875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Font typeface="Symbol" charset="0"/>
        <a:buChar char="-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"/>
          <p:cNvSpPr>
            <a:spLocks noGrp="1"/>
          </p:cNvSpPr>
          <p:nvPr>
            <p:ph type="dt" sz="half" idx="2"/>
          </p:nvPr>
        </p:nvSpPr>
        <p:spPr>
          <a:xfrm>
            <a:off x="395288" y="6565900"/>
            <a:ext cx="720725" cy="215900"/>
          </a:xfrm>
          <a:prstGeom prst="rect">
            <a:avLst/>
          </a:prstGeom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800" smtClean="0">
                <a:cs typeface="Arial" charset="0"/>
              </a:defRPr>
            </a:lvl1pPr>
          </a:lstStyle>
          <a:p>
            <a:pPr>
              <a:defRPr/>
            </a:pPr>
            <a:r>
              <a:rPr lang="de-DE" dirty="0" smtClean="0"/>
              <a:t>16.10.2014</a:t>
            </a:r>
            <a:endParaRPr lang="de-DE" dirty="0"/>
          </a:p>
        </p:txBody>
      </p:sp>
      <p:sp>
        <p:nvSpPr>
          <p:cNvPr id="5" name="Fußzeilenplatzhalter"/>
          <p:cNvSpPr>
            <a:spLocks noGrp="1"/>
          </p:cNvSpPr>
          <p:nvPr>
            <p:ph type="ftr" sz="quarter" idx="3"/>
          </p:nvPr>
        </p:nvSpPr>
        <p:spPr>
          <a:xfrm>
            <a:off x="2022475" y="6505575"/>
            <a:ext cx="6308725" cy="276225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 b="1" smtClean="0">
                <a:cs typeface="Arial" charset="0"/>
              </a:defRPr>
            </a:lvl1pPr>
          </a:lstStyle>
          <a:p>
            <a:pPr>
              <a:defRPr/>
            </a:pPr>
            <a:r>
              <a:rPr lang="de-DE" dirty="0" smtClean="0"/>
              <a:t>Test. Code. </a:t>
            </a:r>
            <a:r>
              <a:rPr lang="de-DE" dirty="0" err="1" smtClean="0"/>
              <a:t>Refactor</a:t>
            </a:r>
            <a:r>
              <a:rPr lang="de-DE" dirty="0" smtClean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6" name="Foliennummernplatzhalter"/>
          <p:cNvSpPr>
            <a:spLocks noGrp="1"/>
          </p:cNvSpPr>
          <p:nvPr>
            <p:ph type="sldNum" sz="quarter" idx="4"/>
          </p:nvPr>
        </p:nvSpPr>
        <p:spPr>
          <a:xfrm>
            <a:off x="1116013" y="6565900"/>
            <a:ext cx="720725" cy="215900"/>
          </a:xfrm>
          <a:prstGeom prst="rect">
            <a:avLst/>
          </a:prstGeom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800" smtClean="0">
                <a:cs typeface="Arial" charset="0"/>
              </a:defRPr>
            </a:lvl1pPr>
          </a:lstStyle>
          <a:p>
            <a:pPr>
              <a:defRPr/>
            </a:pPr>
            <a:fld id="{D409169E-5426-D641-B507-89400A0B3E0A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11269" name="Textplatzhalter"/>
          <p:cNvSpPr>
            <a:spLocks noGrp="1"/>
          </p:cNvSpPr>
          <p:nvPr>
            <p:ph type="body" idx="1"/>
          </p:nvPr>
        </p:nvSpPr>
        <p:spPr bwMode="auto">
          <a:xfrm>
            <a:off x="395288" y="1289050"/>
            <a:ext cx="7924800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270" name="Titelplatzhalter"/>
          <p:cNvSpPr>
            <a:spLocks noGrp="1"/>
          </p:cNvSpPr>
          <p:nvPr>
            <p:ph type="title"/>
          </p:nvPr>
        </p:nvSpPr>
        <p:spPr bwMode="auto">
          <a:xfrm>
            <a:off x="395288" y="323850"/>
            <a:ext cx="79248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Titelmasterformat durch Klicken bearbeiten</a:t>
            </a:r>
          </a:p>
        </p:txBody>
      </p:sp>
      <p:pic>
        <p:nvPicPr>
          <p:cNvPr id="11271" name="Picture 8" descr="namics_lini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2940" b="-252940"/>
          <a:stretch>
            <a:fillRect/>
          </a:stretch>
        </p:blipFill>
        <p:spPr bwMode="auto">
          <a:xfrm>
            <a:off x="0" y="1093788"/>
            <a:ext cx="9144000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2" name="Picture 10" descr="namics_lini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45250"/>
            <a:ext cx="9144000" cy="1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ußzeilenplatzhalter"/>
          <p:cNvSpPr txBox="1">
            <a:spLocks/>
          </p:cNvSpPr>
          <p:nvPr/>
        </p:nvSpPr>
        <p:spPr>
          <a:xfrm>
            <a:off x="8362950" y="6505575"/>
            <a:ext cx="781050" cy="276225"/>
          </a:xfrm>
          <a:prstGeom prst="rect">
            <a:avLst/>
          </a:prstGeom>
        </p:spPr>
        <p:txBody>
          <a:bodyPr wrap="none" lIns="0" tIns="0" rIns="0" bIns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mtClean="0">
                <a:solidFill>
                  <a:srgbClr val="E1A800"/>
                </a:solidFill>
                <a:latin typeface="+mn-lt"/>
                <a:ea typeface="+mn-ea"/>
                <a:cs typeface="+mn-cs"/>
              </a:rPr>
              <a:t>Namics.</a:t>
            </a:r>
            <a:endParaRPr lang="de-DE">
              <a:solidFill>
                <a:srgbClr val="E1A800"/>
              </a:solidFill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93" r:id="rId3"/>
  </p:sldLayoutIdLst>
  <p:hf hdr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9pPr>
    </p:titleStyle>
    <p:bodyStyle>
      <a:lvl1pPr marL="269875" indent="-269875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Clr>
          <a:schemeClr val="tx1"/>
        </a:buClr>
        <a:buFont typeface="Wingdings" charset="0"/>
        <a:buChar char=""/>
        <a:defRPr sz="2200" b="1" kern="1200">
          <a:solidFill>
            <a:srgbClr val="DC0A0A"/>
          </a:solidFill>
          <a:latin typeface="+mn-lt"/>
          <a:ea typeface="ＭＳ Ｐゴシック" charset="0"/>
          <a:cs typeface="ＭＳ Ｐゴシック" charset="0"/>
        </a:defRPr>
      </a:lvl1pPr>
      <a:lvl2pPr marL="541338" indent="-271463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Font typeface="Wingdings" charset="0"/>
        <a:buChar char="§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01688" indent="-260350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Font typeface="Symbol" charset="0"/>
        <a:buChar char="-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73150" indent="-271463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Font typeface="Arial" charset="0"/>
        <a:buChar char="–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343025" indent="-269875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Font typeface="Symbol" charset="0"/>
        <a:buChar char="-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"/>
          <p:cNvSpPr>
            <a:spLocks noGrp="1"/>
          </p:cNvSpPr>
          <p:nvPr>
            <p:ph type="dt" sz="half" idx="2"/>
          </p:nvPr>
        </p:nvSpPr>
        <p:spPr>
          <a:xfrm>
            <a:off x="395288" y="6565900"/>
            <a:ext cx="720725" cy="215900"/>
          </a:xfrm>
          <a:prstGeom prst="rect">
            <a:avLst/>
          </a:prstGeom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800" smtClean="0">
                <a:cs typeface="Arial" charset="0"/>
              </a:defRPr>
            </a:lvl1pPr>
          </a:lstStyle>
          <a:p>
            <a:pPr>
              <a:defRPr/>
            </a:pPr>
            <a:r>
              <a:rPr lang="de-DE" dirty="0" smtClean="0"/>
              <a:t>16.10.2014</a:t>
            </a:r>
            <a:endParaRPr lang="de-DE" dirty="0"/>
          </a:p>
        </p:txBody>
      </p:sp>
      <p:sp>
        <p:nvSpPr>
          <p:cNvPr id="5" name="Fußzeilenplatzhalter"/>
          <p:cNvSpPr>
            <a:spLocks noGrp="1"/>
          </p:cNvSpPr>
          <p:nvPr>
            <p:ph type="ftr" sz="quarter" idx="3"/>
          </p:nvPr>
        </p:nvSpPr>
        <p:spPr>
          <a:xfrm>
            <a:off x="2022475" y="6505575"/>
            <a:ext cx="6308725" cy="276225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 b="1" smtClean="0">
                <a:cs typeface="Arial" charset="0"/>
              </a:defRPr>
            </a:lvl1pPr>
          </a:lstStyle>
          <a:p>
            <a:pPr>
              <a:defRPr/>
            </a:pPr>
            <a:r>
              <a:rPr lang="de-DE" dirty="0" smtClean="0"/>
              <a:t>Test. Code. </a:t>
            </a:r>
            <a:r>
              <a:rPr lang="de-DE" dirty="0" err="1" smtClean="0"/>
              <a:t>Refactor</a:t>
            </a:r>
            <a:r>
              <a:rPr lang="de-DE" dirty="0" smtClean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6" name="Foliennummernplatzhalter"/>
          <p:cNvSpPr>
            <a:spLocks noGrp="1"/>
          </p:cNvSpPr>
          <p:nvPr>
            <p:ph type="sldNum" sz="quarter" idx="4"/>
          </p:nvPr>
        </p:nvSpPr>
        <p:spPr>
          <a:xfrm>
            <a:off x="1116013" y="6565900"/>
            <a:ext cx="720725" cy="215900"/>
          </a:xfrm>
          <a:prstGeom prst="rect">
            <a:avLst/>
          </a:prstGeom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800" smtClean="0">
                <a:cs typeface="Arial" charset="0"/>
              </a:defRPr>
            </a:lvl1pPr>
          </a:lstStyle>
          <a:p>
            <a:pPr>
              <a:defRPr/>
            </a:pPr>
            <a:fld id="{2A5B5792-ACBA-CB41-8B09-1954B18BE5AC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14341" name="Textplatzhalter"/>
          <p:cNvSpPr>
            <a:spLocks noGrp="1"/>
          </p:cNvSpPr>
          <p:nvPr>
            <p:ph type="body" idx="1"/>
          </p:nvPr>
        </p:nvSpPr>
        <p:spPr bwMode="auto">
          <a:xfrm>
            <a:off x="395288" y="1289050"/>
            <a:ext cx="7924800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342" name="Titelplatzhalter"/>
          <p:cNvSpPr>
            <a:spLocks noGrp="1"/>
          </p:cNvSpPr>
          <p:nvPr>
            <p:ph type="title"/>
          </p:nvPr>
        </p:nvSpPr>
        <p:spPr bwMode="auto">
          <a:xfrm>
            <a:off x="395288" y="323850"/>
            <a:ext cx="79248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Titelmasterformat durch Klicken bearbeiten</a:t>
            </a:r>
          </a:p>
        </p:txBody>
      </p:sp>
      <p:pic>
        <p:nvPicPr>
          <p:cNvPr id="14343" name="Picture 8" descr="namics_lini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2940" b="-252940"/>
          <a:stretch>
            <a:fillRect/>
          </a:stretch>
        </p:blipFill>
        <p:spPr bwMode="auto">
          <a:xfrm>
            <a:off x="0" y="1093788"/>
            <a:ext cx="9144000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4" name="Picture 10" descr="namics_lini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45250"/>
            <a:ext cx="9144000" cy="1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ußzeilenplatzhalter"/>
          <p:cNvSpPr txBox="1">
            <a:spLocks/>
          </p:cNvSpPr>
          <p:nvPr/>
        </p:nvSpPr>
        <p:spPr>
          <a:xfrm>
            <a:off x="8362950" y="6505575"/>
            <a:ext cx="781050" cy="276225"/>
          </a:xfrm>
          <a:prstGeom prst="rect">
            <a:avLst/>
          </a:prstGeom>
        </p:spPr>
        <p:txBody>
          <a:bodyPr wrap="none" lIns="0" tIns="0" rIns="0" bIns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mtClean="0">
                <a:solidFill>
                  <a:srgbClr val="E1A800"/>
                </a:solidFill>
                <a:latin typeface="+mn-lt"/>
                <a:ea typeface="+mn-ea"/>
                <a:cs typeface="+mn-cs"/>
              </a:rPr>
              <a:t>Namics.</a:t>
            </a:r>
            <a:endParaRPr lang="de-DE">
              <a:solidFill>
                <a:srgbClr val="E1A800"/>
              </a:solidFill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</p:sldLayoutIdLst>
  <p:hf hdr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9pPr>
    </p:titleStyle>
    <p:bodyStyle>
      <a:lvl1pPr marL="269875" indent="-269875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Clr>
          <a:schemeClr val="tx1"/>
        </a:buClr>
        <a:buFont typeface="Wingdings" charset="0"/>
        <a:buChar char=""/>
        <a:defRPr sz="2200" b="1" kern="1200">
          <a:solidFill>
            <a:srgbClr val="DC0A0A"/>
          </a:solidFill>
          <a:latin typeface="+mn-lt"/>
          <a:ea typeface="ＭＳ Ｐゴシック" charset="0"/>
          <a:cs typeface="ＭＳ Ｐゴシック" charset="0"/>
        </a:defRPr>
      </a:lvl1pPr>
      <a:lvl2pPr marL="541338" indent="-271463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Font typeface="Wingdings" charset="0"/>
        <a:buChar char="§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01688" indent="-260350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Font typeface="Symbol" charset="0"/>
        <a:buChar char="-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73150" indent="-271463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Font typeface="Arial" charset="0"/>
        <a:buChar char="–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343025" indent="-269875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Font typeface="Symbol" charset="0"/>
        <a:buChar char="-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"/>
          <p:cNvSpPr>
            <a:spLocks noGrp="1"/>
          </p:cNvSpPr>
          <p:nvPr>
            <p:ph type="dt" sz="half" idx="2"/>
          </p:nvPr>
        </p:nvSpPr>
        <p:spPr>
          <a:xfrm>
            <a:off x="395288" y="6565900"/>
            <a:ext cx="720725" cy="215900"/>
          </a:xfrm>
          <a:prstGeom prst="rect">
            <a:avLst/>
          </a:prstGeom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800" smtClean="0">
                <a:cs typeface="Arial" charset="0"/>
              </a:defRPr>
            </a:lvl1pPr>
          </a:lstStyle>
          <a:p>
            <a:pPr>
              <a:defRPr/>
            </a:pPr>
            <a:r>
              <a:rPr lang="de-DE" dirty="0" smtClean="0"/>
              <a:t>16.10.2014</a:t>
            </a:r>
            <a:endParaRPr lang="de-DE" dirty="0"/>
          </a:p>
        </p:txBody>
      </p:sp>
      <p:sp>
        <p:nvSpPr>
          <p:cNvPr id="5" name="Fußzeilenplatzhalter"/>
          <p:cNvSpPr>
            <a:spLocks noGrp="1"/>
          </p:cNvSpPr>
          <p:nvPr>
            <p:ph type="ftr" sz="quarter" idx="3"/>
          </p:nvPr>
        </p:nvSpPr>
        <p:spPr>
          <a:xfrm>
            <a:off x="2022475" y="6505575"/>
            <a:ext cx="6308725" cy="276225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 b="1" smtClean="0">
                <a:cs typeface="Arial" charset="0"/>
              </a:defRPr>
            </a:lvl1pPr>
          </a:lstStyle>
          <a:p>
            <a:pPr>
              <a:defRPr/>
            </a:pPr>
            <a:r>
              <a:rPr lang="de-DE" dirty="0" smtClean="0"/>
              <a:t>Test. Code. </a:t>
            </a:r>
            <a:r>
              <a:rPr lang="de-DE" dirty="0" err="1" smtClean="0"/>
              <a:t>Refactor</a:t>
            </a:r>
            <a:r>
              <a:rPr lang="de-DE" dirty="0" smtClean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6" name="Foliennummernplatzhalter"/>
          <p:cNvSpPr>
            <a:spLocks noGrp="1"/>
          </p:cNvSpPr>
          <p:nvPr>
            <p:ph type="sldNum" sz="quarter" idx="4"/>
          </p:nvPr>
        </p:nvSpPr>
        <p:spPr>
          <a:xfrm>
            <a:off x="1116013" y="6565900"/>
            <a:ext cx="720725" cy="215900"/>
          </a:xfrm>
          <a:prstGeom prst="rect">
            <a:avLst/>
          </a:prstGeom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800" smtClean="0">
                <a:cs typeface="Arial" charset="0"/>
              </a:defRPr>
            </a:lvl1pPr>
          </a:lstStyle>
          <a:p>
            <a:pPr>
              <a:defRPr/>
            </a:pPr>
            <a:fld id="{E375B3CF-500E-EC44-AFA0-80660AC5822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17413" name="Textplatzhalter"/>
          <p:cNvSpPr>
            <a:spLocks noGrp="1"/>
          </p:cNvSpPr>
          <p:nvPr>
            <p:ph type="body" idx="1"/>
          </p:nvPr>
        </p:nvSpPr>
        <p:spPr bwMode="auto">
          <a:xfrm>
            <a:off x="395288" y="1289050"/>
            <a:ext cx="7924800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7414" name="Titelplatzhalter"/>
          <p:cNvSpPr>
            <a:spLocks noGrp="1"/>
          </p:cNvSpPr>
          <p:nvPr>
            <p:ph type="title"/>
          </p:nvPr>
        </p:nvSpPr>
        <p:spPr bwMode="auto">
          <a:xfrm>
            <a:off x="395288" y="323850"/>
            <a:ext cx="79248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Titelmasterformat durch Klicken bearbeiten</a:t>
            </a:r>
          </a:p>
        </p:txBody>
      </p:sp>
      <p:pic>
        <p:nvPicPr>
          <p:cNvPr id="17415" name="Picture 8" descr="namics_lini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2940" b="-252940"/>
          <a:stretch>
            <a:fillRect/>
          </a:stretch>
        </p:blipFill>
        <p:spPr bwMode="auto">
          <a:xfrm>
            <a:off x="0" y="1093788"/>
            <a:ext cx="9144000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10" descr="namics_lini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45250"/>
            <a:ext cx="9144000" cy="1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ußzeilenplatzhalter"/>
          <p:cNvSpPr txBox="1">
            <a:spLocks/>
          </p:cNvSpPr>
          <p:nvPr/>
        </p:nvSpPr>
        <p:spPr>
          <a:xfrm>
            <a:off x="8362950" y="6505575"/>
            <a:ext cx="781050" cy="276225"/>
          </a:xfrm>
          <a:prstGeom prst="rect">
            <a:avLst/>
          </a:prstGeom>
        </p:spPr>
        <p:txBody>
          <a:bodyPr wrap="none" lIns="0" tIns="0" rIns="0" bIns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mtClean="0">
                <a:solidFill>
                  <a:srgbClr val="E1A800"/>
                </a:solidFill>
                <a:latin typeface="+mn-lt"/>
                <a:ea typeface="+mn-ea"/>
                <a:cs typeface="+mn-cs"/>
              </a:rPr>
              <a:t>Namics.</a:t>
            </a:r>
            <a:endParaRPr lang="de-DE">
              <a:solidFill>
                <a:srgbClr val="E1A800"/>
              </a:solidFill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</p:sldLayoutIdLst>
  <p:hf hdr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9pPr>
    </p:titleStyle>
    <p:bodyStyle>
      <a:lvl1pPr marL="269875" indent="-269875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Clr>
          <a:schemeClr val="tx1"/>
        </a:buClr>
        <a:buFont typeface="Wingdings" charset="0"/>
        <a:buChar char=""/>
        <a:defRPr sz="2200" b="1" kern="1200">
          <a:solidFill>
            <a:srgbClr val="DC0A0A"/>
          </a:solidFill>
          <a:latin typeface="+mn-lt"/>
          <a:ea typeface="ＭＳ Ｐゴシック" charset="0"/>
          <a:cs typeface="ＭＳ Ｐゴシック" charset="0"/>
        </a:defRPr>
      </a:lvl1pPr>
      <a:lvl2pPr marL="541338" indent="-271463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Font typeface="Wingdings" charset="0"/>
        <a:buChar char="§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01688" indent="-260350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Font typeface="Symbol" charset="0"/>
        <a:buChar char="-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73150" indent="-271463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Font typeface="Arial" charset="0"/>
        <a:buChar char="–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343025" indent="-269875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Font typeface="Symbol" charset="0"/>
        <a:buChar char="-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jpeg"/><Relationship Id="rId3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6.jpeg"/><Relationship Id="rId3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78000">
                <a:srgbClr val="E1A800"/>
              </a:gs>
            </a:gsLst>
            <a:path path="circle">
              <a:fillToRect t="100000" r="100000"/>
            </a:path>
            <a:tileRect l="-100000" b="-100000"/>
          </a:gra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529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>
                <a:solidFill>
                  <a:schemeClr val="tx1"/>
                </a:solidFill>
                <a:latin typeface="Arial" charset="0"/>
              </a:rPr>
              <a:t>JUnit</a:t>
            </a:r>
            <a:r>
              <a:rPr lang="de-DE" dirty="0" smtClean="0">
                <a:solidFill>
                  <a:schemeClr val="tx1"/>
                </a:solidFill>
                <a:latin typeface="Arial" charset="0"/>
              </a:rPr>
              <a:t>. </a:t>
            </a:r>
            <a:r>
              <a:rPr lang="de-DE" dirty="0" err="1" smtClean="0">
                <a:solidFill>
                  <a:schemeClr val="tx1"/>
                </a:solidFill>
                <a:latin typeface="Arial" charset="0"/>
              </a:rPr>
              <a:t>HierarchicalContextRunner</a:t>
            </a:r>
            <a:r>
              <a:rPr lang="de-DE" dirty="0" smtClean="0">
                <a:solidFill>
                  <a:schemeClr val="tx1"/>
                </a:solidFill>
                <a:latin typeface="Arial" charset="0"/>
              </a:rPr>
              <a:t>. Mehr Struktur.</a:t>
            </a:r>
            <a:r>
              <a:rPr lang="de-DE" dirty="0">
                <a:solidFill>
                  <a:schemeClr val="tx1"/>
                </a:solidFill>
                <a:latin typeface="Arial" charset="0"/>
              </a:rPr>
              <a:t/>
            </a:r>
            <a:br>
              <a:rPr lang="de-DE" dirty="0">
                <a:solidFill>
                  <a:schemeClr val="tx1"/>
                </a:solidFill>
                <a:latin typeface="Arial" charset="0"/>
              </a:rPr>
            </a:br>
            <a:r>
              <a:rPr lang="de-DE" dirty="0" smtClean="0">
                <a:solidFill>
                  <a:schemeClr val="tx1"/>
                </a:solidFill>
                <a:latin typeface="Arial" charset="0"/>
              </a:rPr>
              <a:t>TDD. Clean Code. Verantwortung. Skills.</a:t>
            </a:r>
            <a:r>
              <a:rPr lang="de-DE" dirty="0" smtClean="0">
                <a:solidFill>
                  <a:srgbClr val="E1A800"/>
                </a:solidFill>
                <a:latin typeface="Arial" charset="0"/>
              </a:rPr>
              <a:t> </a:t>
            </a:r>
            <a:r>
              <a:rPr lang="de-DE" dirty="0">
                <a:latin typeface="Arial" charset="0"/>
              </a:rPr>
              <a:t>Namics.</a:t>
            </a:r>
          </a:p>
        </p:txBody>
      </p:sp>
      <p:sp>
        <p:nvSpPr>
          <p:cNvPr id="22530" name="Untertitel 4"/>
          <p:cNvSpPr>
            <a:spLocks noGrp="1"/>
          </p:cNvSpPr>
          <p:nvPr>
            <p:ph type="subTitle" idx="1"/>
          </p:nvPr>
        </p:nvSpPr>
        <p:spPr>
          <a:xfrm>
            <a:off x="516376" y="4390704"/>
            <a:ext cx="8352000" cy="2088000"/>
          </a:xfrm>
        </p:spPr>
        <p:txBody>
          <a:bodyPr/>
          <a:lstStyle/>
          <a:p>
            <a:r>
              <a:rPr lang="de-DE" dirty="0" smtClean="0">
                <a:solidFill>
                  <a:schemeClr val="accent3"/>
                </a:solidFill>
                <a:latin typeface="Arial" charset="0"/>
              </a:rPr>
              <a:t>Stefan Bechtold. </a:t>
            </a:r>
            <a:r>
              <a:rPr lang="de-DE" dirty="0" err="1" smtClean="0">
                <a:solidFill>
                  <a:schemeClr val="tx1"/>
                </a:solidFill>
                <a:latin typeface="Arial" charset="0"/>
              </a:rPr>
              <a:t>Principal</a:t>
            </a:r>
            <a:r>
              <a:rPr lang="de-DE" dirty="0" smtClean="0">
                <a:solidFill>
                  <a:schemeClr val="tx1"/>
                </a:solidFill>
                <a:latin typeface="Arial" charset="0"/>
              </a:rPr>
              <a:t> Software Engineer.</a:t>
            </a:r>
            <a:endParaRPr lang="de-DE" dirty="0">
              <a:solidFill>
                <a:schemeClr val="tx1"/>
              </a:solidFill>
              <a:latin typeface="Arial" charset="0"/>
            </a:endParaRPr>
          </a:p>
          <a:p>
            <a:endParaRPr lang="de-DE" sz="2200" dirty="0" smtClean="0">
              <a:solidFill>
                <a:srgbClr val="000000"/>
              </a:solidFill>
              <a:latin typeface="Arial" charset="0"/>
            </a:endParaRPr>
          </a:p>
          <a:p>
            <a:r>
              <a:rPr lang="de-DE" sz="2200" dirty="0" smtClean="0">
                <a:solidFill>
                  <a:srgbClr val="000000"/>
                </a:solidFill>
                <a:latin typeface="Arial" charset="0"/>
              </a:rPr>
              <a:t>16. Oktober 2014</a:t>
            </a:r>
            <a:endParaRPr lang="de-DE" sz="220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5039" r="8144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36068" y="2132856"/>
            <a:ext cx="2071865" cy="22790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40" y="3941710"/>
            <a:ext cx="1990001" cy="7114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128" y="2564904"/>
            <a:ext cx="1184930" cy="13034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3036" y="3049735"/>
            <a:ext cx="917608" cy="3670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loud Callout 7"/>
          <p:cNvSpPr/>
          <p:nvPr/>
        </p:nvSpPr>
        <p:spPr bwMode="gray">
          <a:xfrm>
            <a:off x="1475656" y="1340768"/>
            <a:ext cx="6264696" cy="3600400"/>
          </a:xfrm>
          <a:prstGeom prst="cloudCallout">
            <a:avLst/>
          </a:prstGeom>
          <a:solidFill>
            <a:sysClr val="window" lastClr="FFFFFF">
              <a:lumMod val="85000"/>
            </a:sysClr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 </a:t>
            </a:r>
            <a:r>
              <a:rPr lang="en-US" dirty="0" err="1" smtClean="0"/>
              <a:t>wer</a:t>
            </a:r>
            <a:r>
              <a:rPr lang="en-US" dirty="0" smtClean="0"/>
              <a:t> </a:t>
            </a:r>
            <a:r>
              <a:rPr lang="en-US" dirty="0" err="1" smtClean="0"/>
              <a:t>hört</a:t>
            </a:r>
            <a:r>
              <a:rPr lang="en-US" dirty="0" smtClean="0"/>
              <a:t> </a:t>
            </a:r>
            <a:r>
              <a:rPr lang="en-US" dirty="0" err="1" smtClean="0"/>
              <a:t>eigentlich</a:t>
            </a:r>
            <a:r>
              <a:rPr lang="en-US" dirty="0" smtClean="0"/>
              <a:t> </a:t>
            </a:r>
            <a:r>
              <a:rPr lang="en-US" dirty="0" err="1" smtClean="0"/>
              <a:t>zu</a:t>
            </a:r>
            <a:r>
              <a:rPr lang="en-US" dirty="0" smtClean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2743200" lvl="6" indent="0">
              <a:buNone/>
            </a:pPr>
            <a:r>
              <a:rPr lang="en-US" dirty="0" smtClean="0"/>
              <a:t>	        </a:t>
            </a:r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JUnit</a:t>
            </a:r>
            <a:r>
              <a:rPr lang="en-US" dirty="0" smtClean="0"/>
              <a:t> Runner</a:t>
            </a:r>
            <a:r>
              <a:rPr lang="en-US" dirty="0"/>
              <a:t>	</a:t>
            </a:r>
          </a:p>
          <a:p>
            <a:pPr marL="0" lvl="1" indent="0">
              <a:buClr>
                <a:schemeClr val="tx1"/>
              </a:buClr>
              <a:buSzPct val="100000"/>
              <a:buNone/>
            </a:pPr>
            <a:r>
              <a:rPr lang="en-US" dirty="0" smtClean="0"/>
              <a:t>		</a:t>
            </a:r>
            <a:r>
              <a:rPr lang="en-US" dirty="0"/>
              <a:t> </a:t>
            </a:r>
            <a:r>
              <a:rPr lang="en-US" dirty="0" smtClean="0"/>
              <a:t>    Isolation-Tests </a:t>
            </a:r>
            <a:r>
              <a:rPr lang="en-US" dirty="0"/>
              <a:t>		</a:t>
            </a:r>
            <a:endParaRPr lang="en-US" dirty="0" smtClean="0"/>
          </a:p>
          <a:p>
            <a:pPr marL="0" lvl="1" indent="0">
              <a:buClr>
                <a:schemeClr val="tx1"/>
              </a:buClr>
              <a:buSzPct val="100000"/>
              <a:buNone/>
            </a:pPr>
            <a:r>
              <a:rPr lang="en-US" dirty="0" smtClean="0"/>
              <a:t>					</a:t>
            </a:r>
            <a:r>
              <a:rPr lang="en-US" dirty="0" err="1" smtClean="0"/>
              <a:t>Nie</a:t>
            </a:r>
            <a:r>
              <a:rPr lang="en-US" dirty="0" smtClean="0"/>
              <a:t> </a:t>
            </a:r>
            <a:r>
              <a:rPr lang="en-US" dirty="0" err="1" smtClean="0"/>
              <a:t>gehört</a:t>
            </a:r>
            <a:r>
              <a:rPr lang="en-US" dirty="0" smtClean="0"/>
              <a:t>!</a:t>
            </a:r>
          </a:p>
          <a:p>
            <a:pPr marL="0" lvl="1" indent="0">
              <a:buClr>
                <a:schemeClr val="tx1"/>
              </a:buClr>
              <a:buSzPct val="100000"/>
              <a:buNone/>
            </a:pPr>
            <a:r>
              <a:rPr lang="en-US" dirty="0" smtClean="0"/>
              <a:t>	</a:t>
            </a:r>
            <a:r>
              <a:rPr lang="en-US" dirty="0"/>
              <a:t>	</a:t>
            </a:r>
            <a:r>
              <a:rPr lang="en-US" dirty="0" smtClean="0"/>
              <a:t>Finger </a:t>
            </a:r>
            <a:r>
              <a:rPr lang="en-US" dirty="0" err="1" smtClean="0"/>
              <a:t>weg</a:t>
            </a:r>
            <a:r>
              <a:rPr lang="en-US" dirty="0" smtClean="0"/>
              <a:t>!</a:t>
            </a:r>
            <a:r>
              <a:rPr lang="en-US" dirty="0"/>
              <a:t>	</a:t>
            </a:r>
            <a:endParaRPr lang="en-US" dirty="0" smtClean="0"/>
          </a:p>
          <a:p>
            <a:pPr marL="2286000" lvl="5" indent="0">
              <a:buNone/>
            </a:pPr>
            <a:r>
              <a:rPr lang="en-US" dirty="0" smtClean="0"/>
              <a:t>		  </a:t>
            </a:r>
            <a:r>
              <a:rPr lang="en-US" dirty="0"/>
              <a:t> </a:t>
            </a:r>
            <a:r>
              <a:rPr lang="en-US" dirty="0" smtClean="0"/>
              <a:t>  …?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Was </a:t>
            </a:r>
            <a:r>
              <a:rPr lang="en-US" dirty="0" err="1"/>
              <a:t>fällt</a:t>
            </a:r>
            <a:r>
              <a:rPr lang="en-US" dirty="0"/>
              <a:t> </a:t>
            </a:r>
            <a:r>
              <a:rPr lang="en-US" dirty="0" err="1"/>
              <a:t>Dir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: </a:t>
            </a:r>
            <a:r>
              <a:rPr lang="en-US" dirty="0" smtClean="0"/>
              <a:t>“@</a:t>
            </a:r>
            <a:r>
              <a:rPr lang="en-US" dirty="0" err="1" smtClean="0"/>
              <a:t>RunWith</a:t>
            </a:r>
            <a:r>
              <a:rPr lang="en-US" dirty="0" smtClean="0"/>
              <a:t>(</a:t>
            </a:r>
            <a:r>
              <a:rPr lang="en-US" dirty="0" err="1" smtClean="0"/>
              <a:t>Enclosed.class</a:t>
            </a:r>
            <a:r>
              <a:rPr lang="en-US" dirty="0" smtClean="0"/>
              <a:t>)”</a:t>
            </a:r>
            <a:r>
              <a:rPr lang="en-US" dirty="0"/>
              <a:t>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Vorstellungsrunde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AEB7E71-01EF-B143-BCCA-541751751BA8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3282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loud Callout 7"/>
          <p:cNvSpPr/>
          <p:nvPr/>
        </p:nvSpPr>
        <p:spPr bwMode="gray">
          <a:xfrm>
            <a:off x="1475656" y="1340768"/>
            <a:ext cx="6264696" cy="3600400"/>
          </a:xfrm>
          <a:prstGeom prst="cloudCallout">
            <a:avLst/>
          </a:prstGeom>
          <a:solidFill>
            <a:sysClr val="window" lastClr="FFFFFF">
              <a:lumMod val="85000"/>
            </a:sysClr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 </a:t>
            </a:r>
            <a:r>
              <a:rPr lang="en-US" dirty="0" err="1" smtClean="0"/>
              <a:t>wer</a:t>
            </a:r>
            <a:r>
              <a:rPr lang="en-US" dirty="0" smtClean="0"/>
              <a:t> </a:t>
            </a:r>
            <a:r>
              <a:rPr lang="en-US" dirty="0" err="1" smtClean="0"/>
              <a:t>hört</a:t>
            </a:r>
            <a:r>
              <a:rPr lang="en-US" dirty="0" smtClean="0"/>
              <a:t> </a:t>
            </a:r>
            <a:r>
              <a:rPr lang="en-US" dirty="0" err="1" smtClean="0"/>
              <a:t>eigentlich</a:t>
            </a:r>
            <a:r>
              <a:rPr lang="en-US" dirty="0" smtClean="0"/>
              <a:t> </a:t>
            </a:r>
            <a:r>
              <a:rPr lang="en-US" dirty="0" err="1" smtClean="0"/>
              <a:t>zu</a:t>
            </a:r>
            <a:r>
              <a:rPr lang="en-US" dirty="0" smtClean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2743200" lvl="6" indent="0">
              <a:buNone/>
            </a:pPr>
            <a:r>
              <a:rPr lang="en-US" dirty="0" smtClean="0"/>
              <a:t>	        </a:t>
            </a:r>
            <a:r>
              <a:rPr lang="en-US" dirty="0"/>
              <a:t>	</a:t>
            </a:r>
            <a:r>
              <a:rPr lang="en-US" dirty="0" smtClean="0"/>
              <a:t>       </a:t>
            </a:r>
            <a:r>
              <a:rPr lang="en-US" dirty="0" err="1" smtClean="0"/>
              <a:t>Nie</a:t>
            </a:r>
            <a:r>
              <a:rPr lang="en-US" dirty="0" smtClean="0"/>
              <a:t> </a:t>
            </a:r>
            <a:r>
              <a:rPr lang="en-US" dirty="0" err="1"/>
              <a:t>gehört</a:t>
            </a:r>
            <a:r>
              <a:rPr lang="en-US" dirty="0"/>
              <a:t>!</a:t>
            </a:r>
          </a:p>
          <a:p>
            <a:pPr marL="0" lvl="1" indent="0">
              <a:buClr>
                <a:schemeClr val="tx1"/>
              </a:buClr>
              <a:buSzPct val="100000"/>
              <a:buNone/>
            </a:pPr>
            <a:r>
              <a:rPr lang="en-US" dirty="0" smtClean="0"/>
              <a:t>		</a:t>
            </a: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Schon</a:t>
            </a:r>
            <a:r>
              <a:rPr lang="en-US" dirty="0" smtClean="0"/>
              <a:t> mal </a:t>
            </a:r>
            <a:r>
              <a:rPr lang="en-US" dirty="0" err="1" smtClean="0"/>
              <a:t>gesehen</a:t>
            </a:r>
            <a:r>
              <a:rPr lang="en-US" dirty="0" smtClean="0"/>
              <a:t>... </a:t>
            </a:r>
            <a:r>
              <a:rPr lang="en-US" dirty="0"/>
              <a:t>		</a:t>
            </a:r>
            <a:endParaRPr lang="en-US" dirty="0" smtClean="0"/>
          </a:p>
          <a:p>
            <a:pPr marL="0" lvl="1" indent="0">
              <a:buClr>
                <a:schemeClr val="tx1"/>
              </a:buClr>
              <a:buSzPct val="100000"/>
              <a:buNone/>
            </a:pPr>
            <a:r>
              <a:rPr lang="en-US" dirty="0" smtClean="0"/>
              <a:t>					</a:t>
            </a:r>
          </a:p>
          <a:p>
            <a:pPr marL="0" lvl="1" indent="0">
              <a:buClr>
                <a:schemeClr val="tx1"/>
              </a:buClr>
              <a:buSzPct val="100000"/>
              <a:buNone/>
            </a:pPr>
            <a:r>
              <a:rPr lang="en-US" dirty="0" smtClean="0"/>
              <a:t>		</a:t>
            </a:r>
            <a:r>
              <a:rPr lang="en-US" dirty="0" err="1" smtClean="0"/>
              <a:t>Ja</a:t>
            </a:r>
            <a:r>
              <a:rPr lang="en-US" dirty="0" smtClean="0"/>
              <a:t>, </a:t>
            </a:r>
            <a:r>
              <a:rPr lang="en-US" dirty="0" err="1" smtClean="0"/>
              <a:t>nutze</a:t>
            </a:r>
            <a:r>
              <a:rPr lang="en-US" dirty="0" smtClean="0"/>
              <a:t> </a:t>
            </a:r>
            <a:r>
              <a:rPr lang="en-US" dirty="0" err="1" smtClean="0"/>
              <a:t>ich</a:t>
            </a:r>
            <a:r>
              <a:rPr lang="en-US" dirty="0" smtClean="0"/>
              <a:t> </a:t>
            </a:r>
            <a:r>
              <a:rPr lang="en-US" dirty="0" err="1" smtClean="0"/>
              <a:t>schon</a:t>
            </a:r>
            <a:r>
              <a:rPr lang="en-US" dirty="0" smtClean="0"/>
              <a:t> </a:t>
            </a:r>
            <a:r>
              <a:rPr lang="en-US" dirty="0" err="1" smtClean="0"/>
              <a:t>aktiv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Projekt</a:t>
            </a:r>
            <a:r>
              <a:rPr lang="en-US" dirty="0" smtClean="0"/>
              <a:t>!	</a:t>
            </a:r>
          </a:p>
          <a:p>
            <a:pPr marL="2286000" lvl="5" indent="0">
              <a:buNone/>
            </a:pPr>
            <a:r>
              <a:rPr lang="en-US" dirty="0" smtClean="0"/>
              <a:t>		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chemeClr val="tx1"/>
                </a:solidFill>
              </a:rPr>
              <a:t>		…?</a:t>
            </a:r>
            <a:endParaRPr lang="en-US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 smtClean="0"/>
              <a:t>Kennst</a:t>
            </a:r>
            <a:r>
              <a:rPr lang="en-US" dirty="0" smtClean="0"/>
              <a:t> Du den </a:t>
            </a:r>
            <a:r>
              <a:rPr lang="en-US" dirty="0" err="1" smtClean="0"/>
              <a:t>JUnit</a:t>
            </a:r>
            <a:r>
              <a:rPr lang="en-US" dirty="0" smtClean="0"/>
              <a:t> </a:t>
            </a:r>
            <a:r>
              <a:rPr lang="en-US" dirty="0" err="1" smtClean="0"/>
              <a:t>HierarchicalContextRunner</a:t>
            </a:r>
            <a:r>
              <a:rPr lang="en-US" dirty="0" smtClean="0"/>
              <a:t> </a:t>
            </a:r>
            <a:r>
              <a:rPr lang="en-US" dirty="0" err="1" smtClean="0"/>
              <a:t>schon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Vorstellungsrunde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AEB7E71-01EF-B143-BCCA-541751751BA8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1256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 13" descr="j0289054.jpg"/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9146260" cy="6453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charset="0"/>
              </a:rPr>
              <a:t>Sauber strukturierte (Unit-) Tests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EA652E3-3AED-4F43-A828-1AC66E485764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35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 </a:t>
            </a:r>
            <a:r>
              <a:rPr lang="en-US" dirty="0" err="1" smtClean="0"/>
              <a:t>Grundregeln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#1 </a:t>
            </a:r>
            <a:r>
              <a:rPr lang="en-US" dirty="0" err="1" smtClean="0"/>
              <a:t>Behandle</a:t>
            </a:r>
            <a:r>
              <a:rPr lang="en-US" dirty="0" smtClean="0"/>
              <a:t> Test-Code </a:t>
            </a:r>
            <a:r>
              <a:rPr lang="en-US" dirty="0" err="1" smtClean="0"/>
              <a:t>wie</a:t>
            </a:r>
            <a:r>
              <a:rPr lang="en-US" dirty="0" smtClean="0"/>
              <a:t> </a:t>
            </a:r>
            <a:r>
              <a:rPr lang="en-US" dirty="0" err="1" smtClean="0"/>
              <a:t>Produktiv</a:t>
            </a:r>
            <a:r>
              <a:rPr lang="en-US" dirty="0" smtClean="0"/>
              <a:t>-Code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#2 </a:t>
            </a:r>
            <a:r>
              <a:rPr lang="en-US" dirty="0" err="1" smtClean="0"/>
              <a:t>Verwende</a:t>
            </a:r>
            <a:r>
              <a:rPr lang="en-US" dirty="0" smtClean="0"/>
              <a:t> Test Patterns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bessere</a:t>
            </a:r>
            <a:r>
              <a:rPr lang="en-US" dirty="0" smtClean="0"/>
              <a:t> </a:t>
            </a:r>
            <a:r>
              <a:rPr lang="en-US" dirty="0" err="1" smtClean="0"/>
              <a:t>Lesbarkeit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#3 </a:t>
            </a:r>
            <a:r>
              <a:rPr lang="en-US" dirty="0" err="1" smtClean="0"/>
              <a:t>Vermeide</a:t>
            </a:r>
            <a:r>
              <a:rPr lang="en-US" dirty="0"/>
              <a:t> </a:t>
            </a:r>
            <a:r>
              <a:rPr lang="en-US" dirty="0" err="1"/>
              <a:t>unzuverlässige</a:t>
            </a:r>
            <a:r>
              <a:rPr lang="en-US" dirty="0"/>
              <a:t> Tests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#4 </a:t>
            </a:r>
            <a:r>
              <a:rPr lang="en-US" dirty="0" err="1" smtClean="0"/>
              <a:t>Teste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angemessenen</a:t>
            </a:r>
            <a:r>
              <a:rPr lang="en-US" dirty="0" smtClean="0"/>
              <a:t> Level (Test-</a:t>
            </a:r>
            <a:r>
              <a:rPr lang="en-US" dirty="0" err="1" smtClean="0"/>
              <a:t>Pyramide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#5 </a:t>
            </a:r>
            <a:r>
              <a:rPr lang="en-US" dirty="0" err="1" smtClean="0"/>
              <a:t>Verwende</a:t>
            </a:r>
            <a:r>
              <a:rPr lang="en-US" dirty="0" smtClean="0"/>
              <a:t> (die </a:t>
            </a:r>
            <a:r>
              <a:rPr lang="en-US" dirty="0" err="1" smtClean="0"/>
              <a:t>richtigen</a:t>
            </a:r>
            <a:r>
              <a:rPr lang="en-US" dirty="0" smtClean="0"/>
              <a:t>) Test-Doubles</a:t>
            </a:r>
          </a:p>
          <a:p>
            <a:pPr marL="0" indent="0"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Quelle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: Marcos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Brizeno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– Write Better Tests in 5 Steps (</a:t>
            </a:r>
            <a:r>
              <a:rPr lang="da-DK" sz="12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da-DK" sz="1200" dirty="0" err="1">
                <a:solidFill>
                  <a:schemeClr val="bg1">
                    <a:lumMod val="50000"/>
                  </a:schemeClr>
                </a:solidFill>
              </a:rPr>
              <a:t>bit.ly</a:t>
            </a:r>
            <a:r>
              <a:rPr lang="da-DK" sz="12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a-DK" sz="1200" dirty="0" smtClean="0">
                <a:solidFill>
                  <a:schemeClr val="bg1">
                    <a:lumMod val="50000"/>
                  </a:schemeClr>
                </a:solidFill>
              </a:rPr>
              <a:t>1sydhiC)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>
                <a:latin typeface="Arial" charset="0"/>
              </a:rPr>
              <a:t>Sauber </a:t>
            </a:r>
            <a:r>
              <a:rPr lang="de-DE" dirty="0">
                <a:latin typeface="Arial" charset="0"/>
              </a:rPr>
              <a:t>strukturierte (Unit-) Tests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AEB7E71-01EF-B143-BCCA-541751751BA8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3947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 </a:t>
            </a:r>
            <a:r>
              <a:rPr lang="en-US" dirty="0" err="1" smtClean="0"/>
              <a:t>Grundregeln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#1 </a:t>
            </a:r>
            <a:r>
              <a:rPr lang="en-US" dirty="0" err="1" smtClean="0"/>
              <a:t>Behandle</a:t>
            </a:r>
            <a:r>
              <a:rPr lang="en-US" dirty="0" smtClean="0"/>
              <a:t> Test-Code </a:t>
            </a:r>
            <a:r>
              <a:rPr lang="en-US" dirty="0" err="1" smtClean="0"/>
              <a:t>wie</a:t>
            </a:r>
            <a:r>
              <a:rPr lang="en-US" dirty="0" smtClean="0"/>
              <a:t> </a:t>
            </a:r>
            <a:r>
              <a:rPr lang="en-US" dirty="0" err="1" smtClean="0"/>
              <a:t>Produktiv</a:t>
            </a:r>
            <a:r>
              <a:rPr lang="en-US" dirty="0" smtClean="0"/>
              <a:t>-Code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Die Tests </a:t>
            </a:r>
            <a:r>
              <a:rPr lang="en-US" dirty="0" err="1">
                <a:solidFill>
                  <a:schemeClr val="tx1"/>
                </a:solidFill>
              </a:rPr>
              <a:t>sind</a:t>
            </a:r>
            <a:r>
              <a:rPr lang="en-US" dirty="0">
                <a:solidFill>
                  <a:schemeClr val="tx1"/>
                </a:solidFill>
              </a:rPr>
              <a:t> die </a:t>
            </a:r>
            <a:r>
              <a:rPr lang="en-US" dirty="0" err="1" smtClean="0">
                <a:solidFill>
                  <a:schemeClr val="tx1"/>
                </a:solidFill>
              </a:rPr>
              <a:t>Spezifikation</a:t>
            </a:r>
            <a:r>
              <a:rPr lang="en-US" dirty="0" smtClean="0">
                <a:solidFill>
                  <a:schemeClr val="tx1"/>
                </a:solidFill>
              </a:rPr>
              <a:t> des Systems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Fehlgeschlagende</a:t>
            </a:r>
            <a:r>
              <a:rPr lang="en-US" dirty="0" smtClean="0">
                <a:solidFill>
                  <a:schemeClr val="tx1"/>
                </a:solidFill>
              </a:rPr>
              <a:t> Tests </a:t>
            </a:r>
            <a:r>
              <a:rPr lang="en-US" dirty="0" err="1" smtClean="0">
                <a:solidFill>
                  <a:schemeClr val="tx1"/>
                </a:solidFill>
              </a:rPr>
              <a:t>müssen</a:t>
            </a:r>
            <a:r>
              <a:rPr lang="en-US" dirty="0" smtClean="0">
                <a:solidFill>
                  <a:schemeClr val="tx1"/>
                </a:solidFill>
              </a:rPr>
              <a:t> Feedback </a:t>
            </a:r>
            <a:r>
              <a:rPr lang="en-US" dirty="0" err="1" smtClean="0">
                <a:solidFill>
                  <a:schemeClr val="tx1"/>
                </a:solidFill>
              </a:rPr>
              <a:t>geben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Lesbarkeit</a:t>
            </a:r>
            <a:r>
              <a:rPr lang="en-US" dirty="0" smtClean="0">
                <a:solidFill>
                  <a:schemeClr val="tx1"/>
                </a:solidFill>
              </a:rPr>
              <a:t> der Tests </a:t>
            </a:r>
            <a:r>
              <a:rPr lang="en-US" dirty="0" err="1" smtClean="0">
                <a:solidFill>
                  <a:schemeClr val="tx1"/>
                </a:solidFill>
              </a:rPr>
              <a:t>ist</a:t>
            </a:r>
            <a:r>
              <a:rPr lang="en-US" dirty="0" smtClean="0">
                <a:solidFill>
                  <a:schemeClr val="tx1"/>
                </a:solidFill>
              </a:rPr>
              <a:t> das </a:t>
            </a:r>
            <a:r>
              <a:rPr lang="en-US" dirty="0" err="1" smtClean="0">
                <a:solidFill>
                  <a:schemeClr val="tx1"/>
                </a:solidFill>
              </a:rPr>
              <a:t>höchste</a:t>
            </a:r>
            <a:r>
              <a:rPr lang="en-US" dirty="0" smtClean="0">
                <a:solidFill>
                  <a:schemeClr val="tx1"/>
                </a:solidFill>
              </a:rPr>
              <a:t> Gut!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Clean Code: A Handbook of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Agile Software </a:t>
            </a:r>
            <a:r>
              <a:rPr lang="en-US" dirty="0" err="1" smtClean="0">
                <a:solidFill>
                  <a:schemeClr val="tx1"/>
                </a:solidFill>
              </a:rPr>
              <a:t>Crafsmanship</a:t>
            </a: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b="0" dirty="0" smtClean="0">
                <a:solidFill>
                  <a:schemeClr val="tx1"/>
                </a:solidFill>
              </a:rPr>
              <a:t>Robert Martin, </a:t>
            </a:r>
            <a:r>
              <a:rPr lang="en-US" sz="1800" b="0" dirty="0" smtClean="0">
                <a:solidFill>
                  <a:schemeClr val="tx1"/>
                </a:solidFill>
              </a:rPr>
              <a:t>http://</a:t>
            </a:r>
            <a:r>
              <a:rPr lang="en-US" sz="1800" b="0" dirty="0" err="1" smtClean="0">
                <a:solidFill>
                  <a:schemeClr val="tx1"/>
                </a:solidFill>
              </a:rPr>
              <a:t>cleancoders.com</a:t>
            </a:r>
            <a:endParaRPr lang="en-US" sz="1800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>
                <a:latin typeface="Arial" charset="0"/>
              </a:rPr>
              <a:t>Sauber strukturierte (Unit-) Tests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AEB7E71-01EF-B143-BCCA-541751751BA8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186" y="3501008"/>
            <a:ext cx="2047635" cy="27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28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 </a:t>
            </a:r>
            <a:r>
              <a:rPr lang="en-US" dirty="0" err="1" smtClean="0"/>
              <a:t>Grundregeln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#2 </a:t>
            </a:r>
            <a:r>
              <a:rPr lang="en-US" dirty="0" err="1" smtClean="0"/>
              <a:t>Verwende</a:t>
            </a:r>
            <a:r>
              <a:rPr lang="en-US" dirty="0" smtClean="0"/>
              <a:t> Test Pattern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bessere</a:t>
            </a:r>
            <a:r>
              <a:rPr lang="en-US" dirty="0" smtClean="0"/>
              <a:t> </a:t>
            </a:r>
            <a:r>
              <a:rPr lang="en-US" dirty="0" err="1" smtClean="0"/>
              <a:t>Lesbarkeit</a:t>
            </a:r>
            <a:endParaRPr lang="en-US" dirty="0" smtClean="0"/>
          </a:p>
          <a:p>
            <a:r>
              <a:rPr lang="en-US" dirty="0" smtClean="0">
                <a:solidFill>
                  <a:srgbClr val="000000"/>
                </a:solidFill>
              </a:rPr>
              <a:t>Pattern </a:t>
            </a:r>
            <a:r>
              <a:rPr lang="en-US" dirty="0" err="1" smtClean="0">
                <a:solidFill>
                  <a:srgbClr val="000000"/>
                </a:solidFill>
              </a:rPr>
              <a:t>verbessern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auch</a:t>
            </a:r>
            <a:r>
              <a:rPr lang="en-US" dirty="0" smtClean="0">
                <a:solidFill>
                  <a:srgbClr val="000000"/>
                </a:solidFill>
              </a:rPr>
              <a:t> den Test Code ;-)</a:t>
            </a:r>
          </a:p>
          <a:p>
            <a:r>
              <a:rPr lang="en-US" dirty="0" err="1" smtClean="0">
                <a:solidFill>
                  <a:srgbClr val="000000"/>
                </a:solidFill>
              </a:rPr>
              <a:t>Zusätzliche</a:t>
            </a:r>
            <a:r>
              <a:rPr lang="en-US" dirty="0" smtClean="0">
                <a:solidFill>
                  <a:srgbClr val="000000"/>
                </a:solidFill>
              </a:rPr>
              <a:t> Pattern </a:t>
            </a:r>
            <a:r>
              <a:rPr lang="en-US" dirty="0" err="1" smtClean="0">
                <a:solidFill>
                  <a:srgbClr val="000000"/>
                </a:solidFill>
              </a:rPr>
              <a:t>speziell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für</a:t>
            </a:r>
            <a:r>
              <a:rPr lang="en-US" dirty="0" smtClean="0">
                <a:solidFill>
                  <a:srgbClr val="000000"/>
                </a:solidFill>
              </a:rPr>
              <a:t> Tests: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Arrange, Act, Assert (the 3-As)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Given, When, Then</a:t>
            </a:r>
          </a:p>
          <a:p>
            <a:pPr lvl="1"/>
            <a:r>
              <a:rPr lang="de-DE" dirty="0" smtClean="0">
                <a:solidFill>
                  <a:srgbClr val="000000"/>
                </a:solidFill>
              </a:rPr>
              <a:t>v</a:t>
            </a:r>
            <a:r>
              <a:rPr lang="en-US" dirty="0" err="1" smtClean="0">
                <a:solidFill>
                  <a:srgbClr val="000000"/>
                </a:solidFill>
              </a:rPr>
              <a:t>iele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weitere</a:t>
            </a:r>
            <a:endParaRPr lang="en-US" dirty="0" smtClean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X</a:t>
            </a:r>
            <a:r>
              <a:rPr lang="de-DE" dirty="0" smtClean="0">
                <a:solidFill>
                  <a:srgbClr val="000000"/>
                </a:solidFill>
              </a:rPr>
              <a:t>U</a:t>
            </a:r>
            <a:r>
              <a:rPr lang="en-US" dirty="0" smtClean="0">
                <a:solidFill>
                  <a:srgbClr val="000000"/>
                </a:solidFill>
              </a:rPr>
              <a:t>nit Test Patterns, Refactoring Test Code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b="0" dirty="0" smtClean="0">
                <a:solidFill>
                  <a:srgbClr val="000000"/>
                </a:solidFill>
              </a:rPr>
              <a:t>Gerard </a:t>
            </a:r>
            <a:r>
              <a:rPr lang="en-US" b="0" dirty="0" err="1" smtClean="0">
                <a:solidFill>
                  <a:srgbClr val="000000"/>
                </a:solidFill>
              </a:rPr>
              <a:t>Meszaros</a:t>
            </a:r>
            <a:r>
              <a:rPr lang="en-US" b="0" dirty="0" smtClean="0">
                <a:solidFill>
                  <a:srgbClr val="000000"/>
                </a:solidFill>
              </a:rPr>
              <a:t>, </a:t>
            </a:r>
            <a:r>
              <a:rPr lang="en-US" sz="1800" b="0" dirty="0" smtClean="0">
                <a:solidFill>
                  <a:srgbClr val="000000"/>
                </a:solidFill>
              </a:rPr>
              <a:t>http://</a:t>
            </a:r>
            <a:r>
              <a:rPr lang="nb-NO" sz="1800" b="0" dirty="0" err="1" smtClean="0">
                <a:solidFill>
                  <a:srgbClr val="000000"/>
                </a:solidFill>
              </a:rPr>
              <a:t>xunitpatterns.com</a:t>
            </a:r>
            <a:endParaRPr lang="en-US" sz="1800" b="0" dirty="0" smtClean="0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>
                <a:latin typeface="Arial" charset="0"/>
              </a:rPr>
              <a:t>Sauber strukturierte (Unit-) Tests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AEB7E71-01EF-B143-BCCA-541751751BA8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56" y="3501008"/>
            <a:ext cx="2015566" cy="27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8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 </a:t>
            </a:r>
            <a:r>
              <a:rPr lang="en-US" dirty="0" err="1" smtClean="0"/>
              <a:t>Grundregeln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#3 </a:t>
            </a:r>
            <a:r>
              <a:rPr lang="en-US" dirty="0" err="1" smtClean="0"/>
              <a:t>Vermeide</a:t>
            </a:r>
            <a:r>
              <a:rPr lang="en-US" dirty="0" smtClean="0"/>
              <a:t> </a:t>
            </a:r>
            <a:r>
              <a:rPr lang="en-US" dirty="0" err="1" smtClean="0"/>
              <a:t>unzuverlässige</a:t>
            </a:r>
            <a:r>
              <a:rPr lang="en-US" dirty="0" smtClean="0"/>
              <a:t> Tests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(Unit-) Tests </a:t>
            </a:r>
            <a:r>
              <a:rPr lang="en-US" dirty="0" err="1" smtClean="0">
                <a:solidFill>
                  <a:srgbClr val="000000"/>
                </a:solidFill>
              </a:rPr>
              <a:t>müssen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deterministisch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sein</a:t>
            </a:r>
            <a:r>
              <a:rPr lang="en-US" dirty="0" smtClean="0">
                <a:solidFill>
                  <a:srgbClr val="000000"/>
                </a:solidFill>
              </a:rPr>
              <a:t>!</a:t>
            </a:r>
          </a:p>
          <a:p>
            <a:r>
              <a:rPr lang="en-US" dirty="0" err="1" smtClean="0">
                <a:solidFill>
                  <a:srgbClr val="000000"/>
                </a:solidFill>
              </a:rPr>
              <a:t>Nachteile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nicht-deterministischer</a:t>
            </a:r>
            <a:r>
              <a:rPr lang="en-US" dirty="0" smtClean="0">
                <a:solidFill>
                  <a:srgbClr val="000000"/>
                </a:solidFill>
              </a:rPr>
              <a:t> Tests:</a:t>
            </a:r>
          </a:p>
          <a:p>
            <a:pPr lvl="1"/>
            <a:r>
              <a:rPr lang="en-US" dirty="0" err="1" smtClean="0">
                <a:solidFill>
                  <a:srgbClr val="000000"/>
                </a:solidFill>
              </a:rPr>
              <a:t>Unerwünschte</a:t>
            </a:r>
            <a:r>
              <a:rPr lang="en-US" dirty="0" smtClean="0">
                <a:solidFill>
                  <a:srgbClr val="000000"/>
                </a:solidFill>
              </a:rPr>
              <a:t> und </a:t>
            </a:r>
            <a:r>
              <a:rPr lang="en-US" dirty="0" err="1" smtClean="0">
                <a:solidFill>
                  <a:srgbClr val="000000"/>
                </a:solidFill>
              </a:rPr>
              <a:t>unvorhersehbare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Fehler</a:t>
            </a:r>
            <a:r>
              <a:rPr lang="en-US" dirty="0" smtClean="0">
                <a:solidFill>
                  <a:srgbClr val="000000"/>
                </a:solidFill>
              </a:rPr>
              <a:t> in Tests</a:t>
            </a:r>
          </a:p>
          <a:p>
            <a:pPr lvl="1"/>
            <a:r>
              <a:rPr lang="en-US" dirty="0" err="1" smtClean="0">
                <a:solidFill>
                  <a:srgbClr val="000000"/>
                </a:solidFill>
              </a:rPr>
              <a:t>Seiteneffekte</a:t>
            </a:r>
            <a:r>
              <a:rPr lang="en-US" dirty="0" smtClean="0">
                <a:solidFill>
                  <a:srgbClr val="000000"/>
                </a:solidFill>
              </a:rPr>
              <a:t>, die </a:t>
            </a:r>
            <a:r>
              <a:rPr lang="en-US" dirty="0" err="1" smtClean="0">
                <a:solidFill>
                  <a:srgbClr val="000000"/>
                </a:solidFill>
              </a:rPr>
              <a:t>ganze</a:t>
            </a:r>
            <a:r>
              <a:rPr lang="en-US" dirty="0" smtClean="0">
                <a:solidFill>
                  <a:srgbClr val="000000"/>
                </a:solidFill>
              </a:rPr>
              <a:t> Test-Suites </a:t>
            </a:r>
            <a:r>
              <a:rPr lang="en-US" dirty="0" err="1" smtClean="0">
                <a:solidFill>
                  <a:srgbClr val="000000"/>
                </a:solidFill>
              </a:rPr>
              <a:t>zerstören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können</a:t>
            </a:r>
            <a:endParaRPr lang="en-US" dirty="0" smtClean="0">
              <a:solidFill>
                <a:srgbClr val="000000"/>
              </a:solidFill>
            </a:endParaRPr>
          </a:p>
          <a:p>
            <a:pPr lvl="1"/>
            <a:r>
              <a:rPr lang="en-US" dirty="0" err="1" smtClean="0">
                <a:solidFill>
                  <a:srgbClr val="000000"/>
                </a:solidFill>
              </a:rPr>
              <a:t>Verlust</a:t>
            </a:r>
            <a:r>
              <a:rPr lang="en-US" dirty="0" smtClean="0">
                <a:solidFill>
                  <a:srgbClr val="000000"/>
                </a:solidFill>
              </a:rPr>
              <a:t> des </a:t>
            </a:r>
            <a:r>
              <a:rPr lang="en-US" dirty="0" err="1" smtClean="0">
                <a:solidFill>
                  <a:srgbClr val="000000"/>
                </a:solidFill>
              </a:rPr>
              <a:t>Vertrauens</a:t>
            </a:r>
            <a:r>
              <a:rPr lang="en-US" dirty="0" smtClean="0">
                <a:solidFill>
                  <a:srgbClr val="000000"/>
                </a:solidFill>
              </a:rPr>
              <a:t> in die Test-Suite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“Indeed you really ought to throw a non-deterministic test away, since if you don’t it has an infectious quality.”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b="0" dirty="0">
                <a:solidFill>
                  <a:srgbClr val="000000"/>
                </a:solidFill>
              </a:rPr>
              <a:t>Martin Fowler, </a:t>
            </a:r>
            <a:r>
              <a:rPr lang="en-US" sz="1800" b="0" dirty="0" smtClean="0">
                <a:solidFill>
                  <a:srgbClr val="000000"/>
                </a:solidFill>
              </a:rPr>
              <a:t>http://</a:t>
            </a:r>
            <a:r>
              <a:rPr lang="en-US" sz="1800" b="0" dirty="0" err="1" smtClean="0">
                <a:solidFill>
                  <a:srgbClr val="000000"/>
                </a:solidFill>
              </a:rPr>
              <a:t>martinfowler.com</a:t>
            </a:r>
            <a:r>
              <a:rPr lang="en-US" sz="1800" b="0" dirty="0">
                <a:solidFill>
                  <a:srgbClr val="000000"/>
                </a:solidFill>
              </a:rPr>
              <a:t>/articles/</a:t>
            </a:r>
            <a:r>
              <a:rPr lang="en-US" sz="1800" b="0" dirty="0" err="1">
                <a:solidFill>
                  <a:srgbClr val="000000"/>
                </a:solidFill>
              </a:rPr>
              <a:t>nonDeterminism.html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>
                <a:latin typeface="Arial" charset="0"/>
              </a:rPr>
              <a:t>Sauber strukturierte (Unit-) Tests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AEB7E71-01EF-B143-BCCA-541751751BA8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958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 </a:t>
            </a:r>
            <a:r>
              <a:rPr lang="en-US" dirty="0" err="1" smtClean="0"/>
              <a:t>Grundregeln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#4 </a:t>
            </a:r>
            <a:r>
              <a:rPr lang="en-US" dirty="0" err="1" smtClean="0"/>
              <a:t>Teste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angemessenen</a:t>
            </a:r>
            <a:r>
              <a:rPr lang="en-US" dirty="0" smtClean="0"/>
              <a:t> Level (Test-</a:t>
            </a:r>
            <a:r>
              <a:rPr lang="en-US" dirty="0" err="1" smtClean="0"/>
              <a:t>Pyramide</a:t>
            </a:r>
            <a:r>
              <a:rPr lang="en-US" dirty="0" smtClean="0"/>
              <a:t>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>
                <a:latin typeface="Arial" charset="0"/>
              </a:rPr>
              <a:t>Sauber strukturierte (Unit-) Tests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AEB7E71-01EF-B143-BCCA-541751751BA8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250" y="2177256"/>
            <a:ext cx="48895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8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 </a:t>
            </a:r>
            <a:r>
              <a:rPr lang="en-US" dirty="0" err="1" smtClean="0"/>
              <a:t>Grundregeln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88" y="1289051"/>
            <a:ext cx="7924800" cy="105983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#5 </a:t>
            </a:r>
            <a:r>
              <a:rPr lang="en-US" dirty="0" err="1" smtClean="0"/>
              <a:t>Verwende</a:t>
            </a:r>
            <a:r>
              <a:rPr lang="en-US" dirty="0" smtClean="0"/>
              <a:t> (die </a:t>
            </a:r>
            <a:r>
              <a:rPr lang="en-US" dirty="0" err="1" smtClean="0"/>
              <a:t>richtigen</a:t>
            </a:r>
            <a:r>
              <a:rPr lang="en-US" dirty="0" smtClean="0"/>
              <a:t>) Test-Doubles</a:t>
            </a:r>
          </a:p>
          <a:p>
            <a:r>
              <a:rPr lang="en-US" dirty="0" err="1" smtClean="0">
                <a:solidFill>
                  <a:srgbClr val="000000"/>
                </a:solidFill>
              </a:rPr>
              <a:t>Verschiedene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Arten</a:t>
            </a:r>
            <a:r>
              <a:rPr lang="en-US" dirty="0" smtClean="0">
                <a:solidFill>
                  <a:srgbClr val="000000"/>
                </a:solidFill>
              </a:rPr>
              <a:t> von Test-Doubles: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>
                <a:latin typeface="Arial" charset="0"/>
              </a:rPr>
              <a:t>Sauber strukturierte (Unit-) Tests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AEB7E71-01EF-B143-BCCA-541751751BA8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056454"/>
              </p:ext>
            </p:extLst>
          </p:nvPr>
        </p:nvGraphicFramePr>
        <p:xfrm>
          <a:off x="755576" y="2420888"/>
          <a:ext cx="7344350" cy="2225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295678"/>
                <a:gridCol w="1440160"/>
                <a:gridCol w="1512168"/>
                <a:gridCol w="1584176"/>
                <a:gridCol w="1512168"/>
              </a:tblGrid>
              <a:tr h="370840">
                <a:tc>
                  <a:txBody>
                    <a:bodyPr/>
                    <a:lstStyle/>
                    <a:p>
                      <a:r>
                        <a:rPr lang="de-DE" b="1" dirty="0" smtClean="0"/>
                        <a:t>Name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 smtClean="0"/>
                        <a:t>Test-Daten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 smtClean="0"/>
                        <a:t>Inspektion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 smtClean="0"/>
                        <a:t>Verifikation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 smtClean="0"/>
                        <a:t>Echte Logik</a:t>
                      </a:r>
                      <a:endParaRPr lang="de-DE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Dummy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Nein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Nein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Nein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Nein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Stub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Ja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Nein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Nein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Nein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Spy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Ja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Ja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Nein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Nein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Mock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Ja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Ja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Ja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Nein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Fake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Ja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Ja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Ja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Ja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58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j0149014.jpg"/>
          <p:cNvPicPr>
            <a:picLocks noChangeAspect="1"/>
          </p:cNvPicPr>
          <p:nvPr/>
        </p:nvPicPr>
        <p:blipFill>
          <a:blip r:embed="rId2">
            <a:alphaModFix amt="8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36" y="0"/>
            <a:ext cx="9139944" cy="6453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Arial" charset="0"/>
              </a:rPr>
              <a:t>JUnit</a:t>
            </a:r>
            <a:r>
              <a:rPr lang="de-DE" dirty="0">
                <a:latin typeface="Arial" charset="0"/>
              </a:rPr>
              <a:t> - </a:t>
            </a:r>
            <a:r>
              <a:rPr lang="de-DE" dirty="0" err="1">
                <a:latin typeface="Arial" charset="0"/>
              </a:rPr>
              <a:t>HierarchicalContextRunner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EA652E3-3AED-4F43-A828-1AC66E485764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230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typischer</a:t>
            </a:r>
            <a:r>
              <a:rPr lang="en-US" dirty="0"/>
              <a:t> (Unit-) Test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8" name="Content Placeholder 7" descr="untitled 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8" b="499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Aus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Alltag</a:t>
            </a:r>
            <a:r>
              <a:rPr lang="en-US" dirty="0" smtClean="0"/>
              <a:t> </a:t>
            </a:r>
            <a:r>
              <a:rPr lang="en-US" dirty="0" err="1" smtClean="0"/>
              <a:t>eines</a:t>
            </a:r>
            <a:r>
              <a:rPr lang="en-US" dirty="0" smtClean="0"/>
              <a:t> </a:t>
            </a:r>
            <a:r>
              <a:rPr lang="en-US" dirty="0" err="1" smtClean="0"/>
              <a:t>Entwicklers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16.10.2014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Test. Code. </a:t>
            </a:r>
            <a:r>
              <a:rPr lang="de-DE" dirty="0" err="1"/>
              <a:t>Refactor</a:t>
            </a:r>
            <a:r>
              <a:rPr lang="de-DE" dirty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2C8D6DE-120E-430D-A2EB-D0117EB9EE92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78999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typischer</a:t>
            </a:r>
            <a:r>
              <a:rPr lang="en-US" dirty="0" smtClean="0"/>
              <a:t> (Unit-) Test…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Was </a:t>
            </a:r>
            <a:r>
              <a:rPr lang="en-US" dirty="0" err="1" smtClean="0"/>
              <a:t>mich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r>
              <a:rPr lang="en-US" dirty="0" smtClean="0"/>
              <a:t> </a:t>
            </a:r>
            <a:r>
              <a:rPr lang="en-US" dirty="0" err="1" smtClean="0"/>
              <a:t>stört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/>
              <a:t>Redundanz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Test-</a:t>
            </a:r>
            <a:r>
              <a:rPr lang="en-US" dirty="0" smtClean="0"/>
              <a:t>Setup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Redundanz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im</a:t>
            </a:r>
            <a:r>
              <a:rPr lang="en-US" dirty="0" smtClean="0">
                <a:solidFill>
                  <a:schemeClr val="tx1"/>
                </a:solidFill>
              </a:rPr>
              <a:t> Naming</a:t>
            </a:r>
          </a:p>
          <a:p>
            <a:pPr lvl="1"/>
            <a:r>
              <a:rPr lang="en-US" dirty="0" smtClean="0"/>
              <a:t>Naming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eindeutig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>
                <a:latin typeface="Arial" charset="0"/>
              </a:rPr>
              <a:t>JUnit</a:t>
            </a:r>
            <a:r>
              <a:rPr lang="de-DE" dirty="0">
                <a:latin typeface="Arial" charset="0"/>
              </a:rPr>
              <a:t> - </a:t>
            </a:r>
            <a:r>
              <a:rPr lang="de-DE" dirty="0" err="1">
                <a:latin typeface="Arial" charset="0"/>
              </a:rPr>
              <a:t>HierarchicalContextRunner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16.10.2014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Test. Code. </a:t>
            </a:r>
            <a:r>
              <a:rPr lang="de-DE" dirty="0" err="1"/>
              <a:t>Refactor</a:t>
            </a:r>
            <a:r>
              <a:rPr lang="de-DE" dirty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2C8D6DE-120E-430D-A2EB-D0117EB9EE92}" type="slidenum">
              <a:rPr lang="de-CH" smtClean="0"/>
              <a:pPr/>
              <a:t>20</a:t>
            </a:fld>
            <a:endParaRPr lang="de-CH"/>
          </a:p>
        </p:txBody>
      </p:sp>
      <p:pic>
        <p:nvPicPr>
          <p:cNvPr id="11" name="Content Placeholder 7" descr="untitled 2.pdf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10" t="17478" r="12285" b="26043"/>
          <a:stretch/>
        </p:blipFill>
        <p:spPr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45256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 bwMode="gray">
          <a:xfrm>
            <a:off x="683568" y="5603464"/>
            <a:ext cx="7895711" cy="260440"/>
          </a:xfrm>
          <a:prstGeom prst="rect">
            <a:avLst/>
          </a:prstGeom>
          <a:solidFill>
            <a:schemeClr val="accent6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" name="Rectangle 26"/>
          <p:cNvSpPr/>
          <p:nvPr/>
        </p:nvSpPr>
        <p:spPr bwMode="gray">
          <a:xfrm>
            <a:off x="683568" y="5024093"/>
            <a:ext cx="7895711" cy="557263"/>
          </a:xfrm>
          <a:prstGeom prst="rect">
            <a:avLst/>
          </a:prstGeom>
          <a:solidFill>
            <a:schemeClr val="accent5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Rectangle 25"/>
          <p:cNvSpPr/>
          <p:nvPr/>
        </p:nvSpPr>
        <p:spPr bwMode="gray">
          <a:xfrm>
            <a:off x="683568" y="3933056"/>
            <a:ext cx="7895711" cy="1080120"/>
          </a:xfrm>
          <a:prstGeom prst="rect">
            <a:avLst/>
          </a:prstGeom>
          <a:solidFill>
            <a:schemeClr val="accent4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Rectangle 24"/>
          <p:cNvSpPr/>
          <p:nvPr/>
        </p:nvSpPr>
        <p:spPr bwMode="gray">
          <a:xfrm>
            <a:off x="683568" y="3659248"/>
            <a:ext cx="7895711" cy="260440"/>
          </a:xfrm>
          <a:prstGeom prst="rect">
            <a:avLst/>
          </a:prstGeom>
          <a:solidFill>
            <a:schemeClr val="accent2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Rectangle 23"/>
          <p:cNvSpPr/>
          <p:nvPr/>
        </p:nvSpPr>
        <p:spPr bwMode="gray">
          <a:xfrm>
            <a:off x="683568" y="3384584"/>
            <a:ext cx="7895711" cy="260440"/>
          </a:xfrm>
          <a:prstGeom prst="rect">
            <a:avLst/>
          </a:prstGeom>
          <a:solidFill>
            <a:schemeClr val="accent1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" name="Rectangle 22"/>
          <p:cNvSpPr/>
          <p:nvPr/>
        </p:nvSpPr>
        <p:spPr bwMode="gray">
          <a:xfrm>
            <a:off x="683568" y="2321816"/>
            <a:ext cx="7895711" cy="236764"/>
          </a:xfrm>
          <a:prstGeom prst="rect">
            <a:avLst/>
          </a:prstGeom>
          <a:solidFill>
            <a:schemeClr val="accent1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Rectangle 21"/>
          <p:cNvSpPr/>
          <p:nvPr/>
        </p:nvSpPr>
        <p:spPr bwMode="gray">
          <a:xfrm>
            <a:off x="683568" y="2578272"/>
            <a:ext cx="7895711" cy="792088"/>
          </a:xfrm>
          <a:prstGeom prst="rect">
            <a:avLst/>
          </a:prstGeom>
          <a:solidFill>
            <a:srgbClr val="B8D2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Rectangle 20"/>
          <p:cNvSpPr/>
          <p:nvPr/>
        </p:nvSpPr>
        <p:spPr bwMode="gray">
          <a:xfrm>
            <a:off x="683568" y="2031131"/>
            <a:ext cx="7895711" cy="275458"/>
          </a:xfrm>
          <a:prstGeom prst="rect">
            <a:avLst/>
          </a:prstGeom>
          <a:solidFill>
            <a:schemeClr val="tx2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 Outline der </a:t>
            </a:r>
            <a:r>
              <a:rPr lang="en-US" dirty="0" err="1" smtClean="0"/>
              <a:t>Testklasse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>
                <a:latin typeface="Arial" charset="0"/>
              </a:rPr>
              <a:t>JUnit</a:t>
            </a:r>
            <a:r>
              <a:rPr lang="de-DE" dirty="0">
                <a:latin typeface="Arial" charset="0"/>
              </a:rPr>
              <a:t> - </a:t>
            </a:r>
            <a:r>
              <a:rPr lang="de-DE" dirty="0" err="1">
                <a:latin typeface="Arial" charset="0"/>
              </a:rPr>
              <a:t>HierarchicalContextRunner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16.10.2014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Test. Code. </a:t>
            </a:r>
            <a:r>
              <a:rPr lang="de-DE" dirty="0" err="1"/>
              <a:t>Refactor</a:t>
            </a:r>
            <a:r>
              <a:rPr lang="de-DE" dirty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2C8D6DE-120E-430D-A2EB-D0117EB9EE92}" type="slidenum">
              <a:rPr lang="de-CH" smtClean="0"/>
              <a:pPr/>
              <a:t>21</a:t>
            </a:fld>
            <a:endParaRPr lang="de-CH"/>
          </a:p>
        </p:txBody>
      </p:sp>
      <p:sp>
        <p:nvSpPr>
          <p:cNvPr id="8" name="TextBox 7"/>
          <p:cNvSpPr txBox="1"/>
          <p:nvPr/>
        </p:nvSpPr>
        <p:spPr>
          <a:xfrm>
            <a:off x="708738" y="1925888"/>
            <a:ext cx="8021477" cy="4023392"/>
          </a:xfrm>
          <a:prstGeom prst="rect">
            <a:avLst/>
          </a:prstGeom>
          <a:noFill/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whenCreatingAStackWithNegativeSize_ShouldThrowIllegalCapacity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whenCreatingStackWithZeroCapacity_AnyPushShouldOverflow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newlyCreatedStack_ShouldBeEmpty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whenEmptyStackIsPopped_ShouldThrowUnderflow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whenStackIsEmpty_TopThrowsEmpty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withZeroCapacityStack_topThrowsEmpty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givenStackWithNoTwo_FindTwoShouldReturnNull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afterOnePush_StackSizeShouldBeOne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whenOneIsPushed_OneIsOnTop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whenOneIsPushed_OneIsPopped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afterOnePushAndOnePop_ShouldBeEmpty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whenOneAndTwoArePushed_TwoAndOneArePopped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givenStackWithOneTwoPushed_FindOneAndTwo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whenPushedPastLimit_ShouldThrowOverflow</a:t>
            </a:r>
            <a:endParaRPr lang="en-US" b="1" kern="0" dirty="0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17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7" grpId="0" animBg="1"/>
      <p:bldP spid="26" grpId="0" animBg="1"/>
      <p:bldP spid="25" grpId="0" animBg="1"/>
      <p:bldP spid="24" grpId="0" animBg="1"/>
      <p:bldP spid="23" grpId="0" animBg="1"/>
      <p:bldP spid="22" grpId="0" animBg="1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 Outline der </a:t>
            </a:r>
            <a:r>
              <a:rPr lang="en-US" dirty="0" err="1" smtClean="0"/>
              <a:t>Testklasse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>
                <a:latin typeface="Arial" charset="0"/>
              </a:rPr>
              <a:t>JUnit</a:t>
            </a:r>
            <a:r>
              <a:rPr lang="de-DE" dirty="0">
                <a:latin typeface="Arial" charset="0"/>
              </a:rPr>
              <a:t> - </a:t>
            </a:r>
            <a:r>
              <a:rPr lang="de-DE" dirty="0" err="1">
                <a:latin typeface="Arial" charset="0"/>
              </a:rPr>
              <a:t>HierarchicalContextRunner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16.10.2014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Test. Code. </a:t>
            </a:r>
            <a:r>
              <a:rPr lang="de-DE" dirty="0" err="1"/>
              <a:t>Refactor</a:t>
            </a:r>
            <a:r>
              <a:rPr lang="de-DE" dirty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2C8D6DE-120E-430D-A2EB-D0117EB9EE92}" type="slidenum">
              <a:rPr lang="de-CH" smtClean="0"/>
              <a:pPr/>
              <a:t>22</a:t>
            </a:fld>
            <a:endParaRPr lang="de-CH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2411636" y="1289050"/>
            <a:ext cx="4320728" cy="5040313"/>
          </a:xfrm>
        </p:spPr>
        <p:txBody>
          <a:bodyPr/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1500" kern="0" dirty="0" err="1"/>
              <a:t>StackWithNegativeSize</a:t>
            </a:r>
            <a:endParaRPr lang="en-US" sz="1500" kern="0" dirty="0"/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1500" b="1" kern="0" dirty="0" err="1">
                <a:solidFill>
                  <a:sysClr val="windowText" lastClr="000000"/>
                </a:solidFill>
              </a:rPr>
              <a:t>ShouldThrowIllegalCapacity</a:t>
            </a:r>
            <a:endParaRPr lang="en-US" sz="1500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1500" kern="0" dirty="0" err="1"/>
              <a:t>StackWithZeroCapacity</a:t>
            </a:r>
            <a:endParaRPr lang="en-US" sz="1500" kern="0" dirty="0"/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1500" b="1" kern="0" dirty="0" err="1">
                <a:solidFill>
                  <a:sysClr val="windowText" lastClr="000000"/>
                </a:solidFill>
              </a:rPr>
              <a:t>topThrowsEmpty</a:t>
            </a:r>
            <a:endParaRPr lang="en-US" sz="1500" b="1" kern="0" dirty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1500" b="1" kern="0" dirty="0" err="1">
                <a:solidFill>
                  <a:sysClr val="windowText" lastClr="000000"/>
                </a:solidFill>
              </a:rPr>
              <a:t>anyPushShouldOverflow</a:t>
            </a:r>
            <a:endParaRPr lang="en-US" sz="1500" b="1" kern="0" dirty="0">
              <a:solidFill>
                <a:srgbClr val="DC0A0A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1500" kern="0" dirty="0" err="1" smtClean="0"/>
              <a:t>GivenNewStack</a:t>
            </a:r>
            <a:endParaRPr lang="en-US" sz="1500" kern="0" dirty="0"/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1500" b="1" kern="0" dirty="0" err="1">
                <a:solidFill>
                  <a:sysClr val="windowText" lastClr="000000"/>
                </a:solidFill>
              </a:rPr>
              <a:t>ShouldBeEmpty</a:t>
            </a:r>
            <a:endParaRPr lang="en-US" sz="1500" b="1" kern="0" dirty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1500" b="1" kern="0" dirty="0" err="1">
                <a:solidFill>
                  <a:sysClr val="windowText" lastClr="000000"/>
                </a:solidFill>
              </a:rPr>
              <a:t>popShouldThrowUnderflow</a:t>
            </a:r>
            <a:endParaRPr lang="en-US" sz="1500" b="1" kern="0" dirty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1500" b="1" kern="0" dirty="0" err="1">
                <a:solidFill>
                  <a:sysClr val="windowText" lastClr="000000"/>
                </a:solidFill>
              </a:rPr>
              <a:t>topThrowsEmpty</a:t>
            </a:r>
            <a:endParaRPr lang="en-US" sz="1500" b="1" kern="0" dirty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1500" b="1" kern="0" dirty="0" err="1">
                <a:solidFill>
                  <a:sysClr val="windowText" lastClr="000000"/>
                </a:solidFill>
              </a:rPr>
              <a:t>findTwoShouldReturnNull</a:t>
            </a:r>
            <a:endParaRPr lang="en-US" sz="1500" b="1" kern="0" dirty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1500" b="1" kern="0" dirty="0" err="1" smtClean="0">
                <a:solidFill>
                  <a:srgbClr val="DC0A0A"/>
                </a:solidFill>
              </a:rPr>
              <a:t>GivenOneIsPushed</a:t>
            </a:r>
            <a:endParaRPr lang="en-US" sz="1500" b="1" kern="0" dirty="0">
              <a:solidFill>
                <a:srgbClr val="DC0A0A"/>
              </a:solidFill>
            </a:endParaRPr>
          </a:p>
          <a:p>
            <a:pPr marL="1200150" lvl="2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1500" b="1" kern="0" dirty="0" err="1">
                <a:solidFill>
                  <a:srgbClr val="000000"/>
                </a:solidFill>
              </a:rPr>
              <a:t>S</a:t>
            </a:r>
            <a:r>
              <a:rPr lang="en-US" sz="1500" b="1" kern="0" dirty="0" err="1">
                <a:solidFill>
                  <a:sysClr val="windowText" lastClr="000000"/>
                </a:solidFill>
              </a:rPr>
              <a:t>tackSizeShouldBeOne</a:t>
            </a:r>
            <a:endParaRPr lang="en-US" sz="1500" b="1" kern="0" dirty="0">
              <a:solidFill>
                <a:sysClr val="windowText" lastClr="000000"/>
              </a:solidFill>
            </a:endParaRPr>
          </a:p>
          <a:p>
            <a:pPr marL="1200150" lvl="2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1500" b="1" kern="0" dirty="0" err="1" smtClean="0">
                <a:solidFill>
                  <a:sysClr val="windowText" lastClr="000000"/>
                </a:solidFill>
              </a:rPr>
              <a:t>oneIsOnTop</a:t>
            </a:r>
            <a:endParaRPr lang="en-US" sz="1500" b="1" kern="0" dirty="0" smtClean="0">
              <a:solidFill>
                <a:sysClr val="windowText" lastClr="000000"/>
              </a:solidFill>
            </a:endParaRPr>
          </a:p>
          <a:p>
            <a:pPr marL="1200150" lvl="2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1500" b="1" kern="0" dirty="0" err="1" smtClean="0">
                <a:solidFill>
                  <a:srgbClr val="DC0A0A"/>
                </a:solidFill>
              </a:rPr>
              <a:t>GivenOnePopped</a:t>
            </a:r>
            <a:endParaRPr lang="en-US" sz="1500" b="1" kern="0" dirty="0">
              <a:solidFill>
                <a:srgbClr val="DC0A0A"/>
              </a:solidFill>
            </a:endParaRPr>
          </a:p>
          <a:p>
            <a:pPr marL="1463675" lvl="3" indent="-285750">
              <a:spcBef>
                <a:spcPts val="0"/>
              </a:spcBef>
              <a:buFont typeface="Arial"/>
              <a:buChar char="•"/>
            </a:pPr>
            <a:r>
              <a:rPr lang="en-US" sz="1500" b="1" kern="0" dirty="0" err="1">
                <a:solidFill>
                  <a:sysClr val="windowText" lastClr="000000"/>
                </a:solidFill>
              </a:rPr>
              <a:t>oneIsPopped</a:t>
            </a:r>
            <a:endParaRPr lang="en-US" sz="1500" b="1" kern="0" dirty="0">
              <a:solidFill>
                <a:sysClr val="windowText" lastClr="000000"/>
              </a:solidFill>
            </a:endParaRPr>
          </a:p>
          <a:p>
            <a:pPr marL="1463675" lvl="3" indent="-285750">
              <a:spcBef>
                <a:spcPts val="0"/>
              </a:spcBef>
              <a:buFont typeface="Arial"/>
              <a:buChar char="•"/>
            </a:pPr>
            <a:r>
              <a:rPr lang="en-US" sz="1500" b="1" kern="0" dirty="0" err="1" smtClean="0">
                <a:solidFill>
                  <a:sysClr val="windowText" lastClr="000000"/>
                </a:solidFill>
              </a:rPr>
              <a:t>stackShouldBeEmpty</a:t>
            </a:r>
            <a:endParaRPr lang="en-US" sz="1500" dirty="0" smtClean="0"/>
          </a:p>
          <a:p>
            <a:pPr marL="1200150" lvl="2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1500" b="1" kern="0" dirty="0" err="1" smtClean="0">
                <a:solidFill>
                  <a:srgbClr val="DC0A0A"/>
                </a:solidFill>
              </a:rPr>
              <a:t>GivenTwoIsPushed</a:t>
            </a:r>
            <a:endParaRPr lang="en-US" sz="1500" b="1" kern="0" dirty="0" smtClean="0">
              <a:solidFill>
                <a:srgbClr val="DC0A0A"/>
              </a:solidFill>
            </a:endParaRPr>
          </a:p>
          <a:p>
            <a:pPr marL="1463675" lvl="3" indent="-285750">
              <a:spcBef>
                <a:spcPts val="0"/>
              </a:spcBef>
              <a:buFont typeface="Arial"/>
              <a:buChar char="•"/>
            </a:pPr>
            <a:r>
              <a:rPr lang="en-US" sz="1500" b="1" kern="0" dirty="0" err="1" smtClean="0">
                <a:solidFill>
                  <a:sysClr val="windowText" lastClr="000000"/>
                </a:solidFill>
              </a:rPr>
              <a:t>twoAndOneArePopped</a:t>
            </a:r>
            <a:endParaRPr lang="en-US" sz="1500" b="1" kern="0" dirty="0" smtClean="0">
              <a:solidFill>
                <a:sysClr val="windowText" lastClr="000000"/>
              </a:solidFill>
            </a:endParaRPr>
          </a:p>
          <a:p>
            <a:pPr marL="1463675" lvl="3" indent="-285750">
              <a:spcBef>
                <a:spcPts val="0"/>
              </a:spcBef>
              <a:buFont typeface="Arial"/>
              <a:buChar char="•"/>
            </a:pPr>
            <a:r>
              <a:rPr lang="en-US" sz="1500" b="1" kern="0" dirty="0" err="1" smtClean="0">
                <a:solidFill>
                  <a:sysClr val="windowText" lastClr="000000"/>
                </a:solidFill>
              </a:rPr>
              <a:t>findOneAndTwo</a:t>
            </a:r>
            <a:endParaRPr lang="en-US" sz="1500" b="1" kern="0" dirty="0" smtClean="0">
              <a:solidFill>
                <a:sysClr val="windowText" lastClr="000000"/>
              </a:solidFill>
            </a:endParaRPr>
          </a:p>
          <a:p>
            <a:pPr marL="1463675" lvl="3" indent="-285750">
              <a:spcBef>
                <a:spcPts val="0"/>
              </a:spcBef>
              <a:buFont typeface="Arial"/>
              <a:buChar char="•"/>
            </a:pPr>
            <a:r>
              <a:rPr lang="en-US" sz="1500" b="1" kern="0" dirty="0" err="1" smtClean="0">
                <a:solidFill>
                  <a:sysClr val="windowText" lastClr="000000"/>
                </a:solidFill>
              </a:rPr>
              <a:t>anotherPushThrowsOverflow</a:t>
            </a:r>
            <a:endParaRPr lang="en-US" sz="1500" b="1" kern="0" dirty="0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792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Definition: Kontext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Fasst Aspekte eines Konzepts zusammen</a:t>
            </a:r>
          </a:p>
          <a:p>
            <a:r>
              <a:rPr lang="de-DE" dirty="0" smtClean="0"/>
              <a:t>Gruppierung </a:t>
            </a:r>
            <a:r>
              <a:rPr lang="de-DE" dirty="0"/>
              <a:t>für Tests</a:t>
            </a:r>
          </a:p>
          <a:p>
            <a:r>
              <a:rPr lang="de-DE" dirty="0" smtClean="0"/>
              <a:t>Kontext wird erzeugt durch innere Klasse</a:t>
            </a:r>
          </a:p>
          <a:p>
            <a:r>
              <a:rPr lang="de-DE" dirty="0" smtClean="0"/>
              <a:t>Schränkt Sichtbarkeit ein</a:t>
            </a:r>
            <a:endParaRPr lang="de-DE" dirty="0"/>
          </a:p>
          <a:p>
            <a:r>
              <a:rPr lang="de-DE" dirty="0" smtClean="0"/>
              <a:t>Reduktion auf die verwendeten </a:t>
            </a:r>
            <a:r>
              <a:rPr lang="de-DE" dirty="0" err="1" smtClean="0"/>
              <a:t>Fixtures</a:t>
            </a:r>
            <a:endParaRPr lang="de-DE" dirty="0" smtClean="0"/>
          </a:p>
          <a:p>
            <a:pPr lvl="1"/>
            <a:endParaRPr lang="de-DE" dirty="0" smtClean="0"/>
          </a:p>
          <a:p>
            <a:endParaRPr lang="de-DE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>
                <a:latin typeface="Arial" charset="0"/>
              </a:rPr>
              <a:t>JUnit</a:t>
            </a:r>
            <a:r>
              <a:rPr lang="de-DE" dirty="0">
                <a:latin typeface="Arial" charset="0"/>
              </a:rPr>
              <a:t> - </a:t>
            </a:r>
            <a:r>
              <a:rPr lang="de-DE" dirty="0" err="1">
                <a:latin typeface="Arial" charset="0"/>
              </a:rPr>
              <a:t>HierarchicalContextRunner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AEB7E71-01EF-B143-BCCA-541751751BA8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  <p:pic>
        <p:nvPicPr>
          <p:cNvPr id="10" name="Content Placeholder 9" descr="untitled 2.pdf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" t="1150" r="39446" b="46905"/>
          <a:stretch/>
        </p:blipFill>
        <p:spPr>
          <a:xfrm>
            <a:off x="4475163" y="1292225"/>
            <a:ext cx="3852862" cy="4833938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859052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Definition: Hierarchie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Ermöglicht </a:t>
            </a:r>
            <a:r>
              <a:rPr lang="de-DE" dirty="0" err="1" smtClean="0"/>
              <a:t>Verschachte-lung</a:t>
            </a:r>
            <a:r>
              <a:rPr lang="de-DE" dirty="0" smtClean="0"/>
              <a:t> von Kontexten</a:t>
            </a:r>
          </a:p>
          <a:p>
            <a:r>
              <a:rPr lang="de-DE" dirty="0"/>
              <a:t>Unbegrenzte Tiefe für Kontext-</a:t>
            </a:r>
            <a:r>
              <a:rPr lang="de-DE" dirty="0" smtClean="0"/>
              <a:t>Hierarchie</a:t>
            </a:r>
          </a:p>
          <a:p>
            <a:r>
              <a:rPr lang="de-DE" dirty="0" smtClean="0"/>
              <a:t>Wiederverwendbarkeit von Objekten</a:t>
            </a:r>
            <a:endParaRPr lang="de-DE" dirty="0"/>
          </a:p>
          <a:p>
            <a:r>
              <a:rPr lang="de-DE" dirty="0" smtClean="0"/>
              <a:t>Natürliche Abbildung durch Java-Bordmittel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>
                <a:latin typeface="Arial" charset="0"/>
              </a:rPr>
              <a:t>JUnit</a:t>
            </a:r>
            <a:r>
              <a:rPr lang="de-DE" dirty="0">
                <a:latin typeface="Arial" charset="0"/>
              </a:rPr>
              <a:t> - </a:t>
            </a:r>
            <a:r>
              <a:rPr lang="de-DE" dirty="0" err="1">
                <a:latin typeface="Arial" charset="0"/>
              </a:rPr>
              <a:t>HierarchicalContextRunner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AEB7E71-01EF-B143-BCCA-541751751BA8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  <p:pic>
        <p:nvPicPr>
          <p:cNvPr id="12" name="Content Placeholder 11" descr="untitled 2.pdf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" t="1179" r="39014" b="46389"/>
          <a:stretch/>
        </p:blipFill>
        <p:spPr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166325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typischer</a:t>
            </a:r>
            <a:r>
              <a:rPr lang="en-US" dirty="0"/>
              <a:t> (Unit-) </a:t>
            </a:r>
            <a:r>
              <a:rPr lang="en-US" dirty="0" smtClean="0"/>
              <a:t>Test revisited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>
                <a:latin typeface="Arial" charset="0"/>
              </a:rPr>
              <a:t>JUnit</a:t>
            </a:r>
            <a:r>
              <a:rPr lang="de-DE" dirty="0">
                <a:latin typeface="Arial" charset="0"/>
              </a:rPr>
              <a:t> - </a:t>
            </a:r>
            <a:r>
              <a:rPr lang="de-DE" dirty="0" err="1">
                <a:latin typeface="Arial" charset="0"/>
              </a:rPr>
              <a:t>HierarchicalContextRunner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16.10.2014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Test. Code. </a:t>
            </a:r>
            <a:r>
              <a:rPr lang="de-DE" dirty="0" err="1"/>
              <a:t>Refactor</a:t>
            </a:r>
            <a:r>
              <a:rPr lang="de-DE" dirty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2C8D6DE-120E-430D-A2EB-D0117EB9EE92}" type="slidenum">
              <a:rPr lang="de-CH" smtClean="0"/>
              <a:pPr/>
              <a:t>25</a:t>
            </a:fld>
            <a:endParaRPr lang="de-CH"/>
          </a:p>
        </p:txBody>
      </p:sp>
      <p:pic>
        <p:nvPicPr>
          <p:cNvPr id="9" name="Content Placeholder 7" descr="untitled 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8" b="4998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47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Funktionsweise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Evaluieren Test-Klasse</a:t>
            </a:r>
          </a:p>
          <a:p>
            <a:pPr lvl="1"/>
            <a:r>
              <a:rPr lang="de-DE" dirty="0" smtClean="0"/>
              <a:t>Runner führt</a:t>
            </a:r>
            <a:br>
              <a:rPr lang="de-DE" dirty="0" smtClean="0"/>
            </a:br>
            <a:r>
              <a:rPr lang="de-DE" dirty="0" smtClean="0"/>
              <a:t>@</a:t>
            </a:r>
            <a:r>
              <a:rPr lang="de-DE" dirty="0" err="1" smtClean="0"/>
              <a:t>BeforeClass</a:t>
            </a:r>
            <a:r>
              <a:rPr lang="de-DE" dirty="0" smtClean="0"/>
              <a:t> aus</a:t>
            </a:r>
          </a:p>
          <a:p>
            <a:pPr lvl="1"/>
            <a:r>
              <a:rPr lang="de-DE" dirty="0" smtClean="0"/>
              <a:t>Runner evaluiert</a:t>
            </a:r>
            <a:br>
              <a:rPr lang="de-DE" dirty="0" smtClean="0"/>
            </a:br>
            <a:r>
              <a:rPr lang="de-DE" dirty="0" smtClean="0"/>
              <a:t>alle Tests der Klasse</a:t>
            </a:r>
          </a:p>
          <a:p>
            <a:pPr lvl="1"/>
            <a:r>
              <a:rPr lang="de-DE" dirty="0" smtClean="0"/>
              <a:t>Runner ruft sich rekursive für alle Kontexte auf</a:t>
            </a:r>
          </a:p>
          <a:p>
            <a:pPr lvl="1"/>
            <a:r>
              <a:rPr lang="de-DE" dirty="0" smtClean="0"/>
              <a:t>Runner führt</a:t>
            </a:r>
            <a:br>
              <a:rPr lang="de-DE" dirty="0" smtClean="0"/>
            </a:br>
            <a:r>
              <a:rPr lang="de-DE" dirty="0" smtClean="0"/>
              <a:t>@</a:t>
            </a:r>
            <a:r>
              <a:rPr lang="de-DE" dirty="0" err="1" smtClean="0"/>
              <a:t>AfterClass</a:t>
            </a:r>
            <a:r>
              <a:rPr lang="de-DE" dirty="0" smtClean="0"/>
              <a:t> aus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Evaluierung </a:t>
            </a:r>
            <a:r>
              <a:rPr lang="de-DE" dirty="0" smtClean="0"/>
              <a:t>Test</a:t>
            </a:r>
            <a:r>
              <a:rPr lang="de-DE" dirty="0"/>
              <a:t>-</a:t>
            </a:r>
            <a:r>
              <a:rPr lang="de-DE" dirty="0" smtClean="0"/>
              <a:t>Methode</a:t>
            </a:r>
            <a:endParaRPr lang="de-DE" dirty="0"/>
          </a:p>
          <a:p>
            <a:pPr lvl="1"/>
            <a:r>
              <a:rPr lang="de-DE" sz="2000" dirty="0"/>
              <a:t>Runner </a:t>
            </a:r>
            <a:r>
              <a:rPr lang="de-DE" sz="2000" dirty="0" smtClean="0"/>
              <a:t>erzeugt</a:t>
            </a:r>
            <a:br>
              <a:rPr lang="de-DE" sz="2000" dirty="0" smtClean="0"/>
            </a:br>
            <a:r>
              <a:rPr lang="de-DE" sz="2000" dirty="0" smtClean="0"/>
              <a:t>Test</a:t>
            </a:r>
            <a:r>
              <a:rPr lang="de-DE" sz="2000" dirty="0"/>
              <a:t>-</a:t>
            </a:r>
            <a:r>
              <a:rPr lang="de-DE" sz="2000" dirty="0" smtClean="0"/>
              <a:t>Objekt </a:t>
            </a:r>
            <a:r>
              <a:rPr lang="de-DE" sz="2000" dirty="0"/>
              <a:t>(top-down)</a:t>
            </a:r>
          </a:p>
          <a:p>
            <a:pPr lvl="1"/>
            <a:r>
              <a:rPr lang="de-DE" sz="2000" dirty="0"/>
              <a:t>Runner </a:t>
            </a:r>
            <a:r>
              <a:rPr lang="de-DE" sz="2000" dirty="0" smtClean="0"/>
              <a:t>führt</a:t>
            </a:r>
            <a:br>
              <a:rPr lang="de-DE" sz="2000" dirty="0" smtClean="0"/>
            </a:br>
            <a:r>
              <a:rPr lang="de-DE" sz="2000" dirty="0" smtClean="0"/>
              <a:t>@</a:t>
            </a:r>
            <a:r>
              <a:rPr lang="de-DE" sz="2000" dirty="0" err="1"/>
              <a:t>Before</a:t>
            </a:r>
            <a:r>
              <a:rPr lang="de-DE" sz="2000" dirty="0"/>
              <a:t> aus (top-down)</a:t>
            </a:r>
          </a:p>
          <a:p>
            <a:pPr lvl="1"/>
            <a:r>
              <a:rPr lang="de-DE" sz="2000" dirty="0"/>
              <a:t>Runner </a:t>
            </a:r>
            <a:r>
              <a:rPr lang="de-DE" sz="2000" dirty="0" smtClean="0"/>
              <a:t>startet</a:t>
            </a:r>
            <a:br>
              <a:rPr lang="de-DE" sz="2000" dirty="0" smtClean="0"/>
            </a:br>
            <a:r>
              <a:rPr lang="de-DE" sz="2000" dirty="0" smtClean="0"/>
              <a:t>die Test-Methode</a:t>
            </a:r>
            <a:endParaRPr lang="de-DE" sz="2000" dirty="0"/>
          </a:p>
          <a:p>
            <a:pPr lvl="1"/>
            <a:r>
              <a:rPr lang="de-DE" sz="2000" dirty="0"/>
              <a:t>Runner </a:t>
            </a:r>
            <a:r>
              <a:rPr lang="de-DE" sz="2000" dirty="0" smtClean="0"/>
              <a:t>führt</a:t>
            </a:r>
            <a:br>
              <a:rPr lang="de-DE" sz="2000" dirty="0" smtClean="0"/>
            </a:br>
            <a:r>
              <a:rPr lang="de-DE" sz="2000" dirty="0" smtClean="0"/>
              <a:t>@</a:t>
            </a:r>
            <a:r>
              <a:rPr lang="de-DE" sz="2000" dirty="0"/>
              <a:t>After aus (</a:t>
            </a:r>
            <a:r>
              <a:rPr lang="de-DE" sz="2000" dirty="0" err="1"/>
              <a:t>bottom-up</a:t>
            </a:r>
            <a:r>
              <a:rPr lang="de-DE" sz="2000" dirty="0"/>
              <a:t>)</a:t>
            </a:r>
            <a:endParaRPr lang="en-US" sz="200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>
                <a:latin typeface="Arial" charset="0"/>
              </a:rPr>
              <a:t>JUnit</a:t>
            </a:r>
            <a:r>
              <a:rPr lang="de-DE" dirty="0">
                <a:latin typeface="Arial" charset="0"/>
              </a:rPr>
              <a:t> - </a:t>
            </a:r>
            <a:r>
              <a:rPr lang="de-DE" dirty="0" err="1">
                <a:latin typeface="Arial" charset="0"/>
              </a:rPr>
              <a:t>HierarchicalContextRunner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AEB7E71-01EF-B143-BCCA-541751751BA8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1490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Limitierungen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Allgemeine Limitierungen</a:t>
            </a:r>
          </a:p>
          <a:p>
            <a:pPr lvl="1"/>
            <a:r>
              <a:rPr lang="de-DE" dirty="0" smtClean="0"/>
              <a:t>Keine statischen Klassen innerhalb eines Kontexts</a:t>
            </a:r>
          </a:p>
          <a:p>
            <a:pPr lvl="1"/>
            <a:r>
              <a:rPr lang="de-DE" dirty="0" smtClean="0"/>
              <a:t>Keine statischen Methoden innerhalb eines Kontexts</a:t>
            </a:r>
          </a:p>
          <a:p>
            <a:pPr lvl="1"/>
            <a:r>
              <a:rPr lang="de-DE" dirty="0" smtClean="0"/>
              <a:t>Ausführung einzelner Test-Methoden (noch) nicht möglich</a:t>
            </a:r>
          </a:p>
          <a:p>
            <a:endParaRPr lang="de-DE" dirty="0"/>
          </a:p>
          <a:p>
            <a:r>
              <a:rPr lang="de-DE" dirty="0" err="1" smtClean="0"/>
              <a:t>JUnit</a:t>
            </a:r>
            <a:r>
              <a:rPr lang="de-DE" dirty="0" smtClean="0"/>
              <a:t> Limitierungen</a:t>
            </a:r>
          </a:p>
          <a:p>
            <a:pPr lvl="1"/>
            <a:r>
              <a:rPr lang="de-DE" dirty="0"/>
              <a:t>Support </a:t>
            </a:r>
            <a:r>
              <a:rPr lang="de-DE" dirty="0" smtClean="0"/>
              <a:t>(erst) ab </a:t>
            </a:r>
            <a:r>
              <a:rPr lang="de-DE" dirty="0"/>
              <a:t>Version </a:t>
            </a:r>
            <a:r>
              <a:rPr lang="de-DE" dirty="0" err="1"/>
              <a:t>JUnit</a:t>
            </a:r>
            <a:r>
              <a:rPr lang="de-DE" dirty="0"/>
              <a:t> </a:t>
            </a:r>
            <a:r>
              <a:rPr lang="de-DE" dirty="0" smtClean="0"/>
              <a:t>4.11</a:t>
            </a:r>
            <a:endParaRPr lang="de-DE" dirty="0"/>
          </a:p>
          <a:p>
            <a:pPr lvl="1"/>
            <a:r>
              <a:rPr lang="de-DE" dirty="0" smtClean="0"/>
              <a:t>Operiert nicht mit anderen </a:t>
            </a:r>
            <a:r>
              <a:rPr lang="de-DE" dirty="0" err="1" smtClean="0"/>
              <a:t>JUnit</a:t>
            </a:r>
            <a:r>
              <a:rPr lang="de-DE" dirty="0"/>
              <a:t>-</a:t>
            </a:r>
            <a:r>
              <a:rPr lang="de-DE" dirty="0" smtClean="0"/>
              <a:t>Runner zusammen</a:t>
            </a:r>
          </a:p>
          <a:p>
            <a:pPr lvl="1"/>
            <a:r>
              <a:rPr lang="de-DE" dirty="0" smtClean="0"/>
              <a:t>Beschreibung im Ergebnis (noch) nicht optimal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>
                <a:latin typeface="Arial" charset="0"/>
              </a:rPr>
              <a:t>JUnit</a:t>
            </a:r>
            <a:r>
              <a:rPr lang="de-DE" dirty="0">
                <a:latin typeface="Arial" charset="0"/>
              </a:rPr>
              <a:t> - </a:t>
            </a:r>
            <a:r>
              <a:rPr lang="de-DE" dirty="0" err="1">
                <a:latin typeface="Arial" charset="0"/>
              </a:rPr>
              <a:t>HierarchicalContextRunner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AEB7E71-01EF-B143-BCCA-541751751BA8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9052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j0308887.jpg"/>
          <p:cNvPicPr>
            <a:picLocks noChangeAspect="1"/>
          </p:cNvPicPr>
          <p:nvPr/>
        </p:nvPicPr>
        <p:blipFill>
          <a:blip r:embed="rId2">
            <a:alphaModFix amt="9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6260" cy="645333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 charset="0"/>
              </a:rPr>
              <a:t>Showcase / Code </a:t>
            </a:r>
            <a:r>
              <a:rPr lang="de-DE" dirty="0" smtClean="0">
                <a:latin typeface="Arial" charset="0"/>
              </a:rPr>
              <a:t>Samples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Alle Beispiele und die Präsentation sind zu finden unter:</a:t>
            </a:r>
            <a:br>
              <a:rPr lang="de-DE" dirty="0" smtClean="0"/>
            </a:br>
            <a:r>
              <a:rPr lang="nl-NL" dirty="0" err="1">
                <a:latin typeface="Arial" charset="0"/>
              </a:rPr>
              <a:t>https</a:t>
            </a:r>
            <a:r>
              <a:rPr lang="nl-NL" dirty="0">
                <a:latin typeface="Arial" charset="0"/>
              </a:rPr>
              <a:t>://</a:t>
            </a:r>
            <a:r>
              <a:rPr lang="nl-NL" dirty="0" err="1">
                <a:latin typeface="Arial" charset="0"/>
              </a:rPr>
              <a:t>github.com</a:t>
            </a:r>
            <a:r>
              <a:rPr lang="nl-NL" dirty="0">
                <a:latin typeface="Arial" charset="0"/>
              </a:rPr>
              <a:t>/</a:t>
            </a:r>
            <a:r>
              <a:rPr lang="nl-NL" dirty="0" err="1">
                <a:latin typeface="Arial" charset="0"/>
              </a:rPr>
              <a:t>bechte</a:t>
            </a:r>
            <a:r>
              <a:rPr lang="nl-NL" dirty="0">
                <a:latin typeface="Arial" charset="0"/>
              </a:rPr>
              <a:t>/XPDays2014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D935DFB-57AC-6643-8FC6-9936E9BB83FC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34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78000">
                <a:srgbClr val="E1A800"/>
              </a:gs>
            </a:gsLst>
            <a:path path="circle">
              <a:fillToRect t="100000" r="100000"/>
            </a:path>
            <a:tileRect l="-100000" b="-100000"/>
          </a:gra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529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>
                <a:solidFill>
                  <a:schemeClr val="tx1"/>
                </a:solidFill>
                <a:latin typeface="Arial" charset="0"/>
              </a:rPr>
              <a:t>JUnit</a:t>
            </a:r>
            <a:r>
              <a:rPr lang="de-DE" dirty="0" smtClean="0">
                <a:solidFill>
                  <a:schemeClr val="tx1"/>
                </a:solidFill>
                <a:latin typeface="Arial" charset="0"/>
              </a:rPr>
              <a:t>. </a:t>
            </a:r>
            <a:r>
              <a:rPr lang="de-DE" dirty="0" err="1" smtClean="0">
                <a:solidFill>
                  <a:schemeClr val="tx1"/>
                </a:solidFill>
                <a:latin typeface="Arial" charset="0"/>
              </a:rPr>
              <a:t>HierarchicalContextRunner</a:t>
            </a:r>
            <a:r>
              <a:rPr lang="de-DE" dirty="0" smtClean="0">
                <a:solidFill>
                  <a:schemeClr val="tx1"/>
                </a:solidFill>
                <a:latin typeface="Arial" charset="0"/>
              </a:rPr>
              <a:t>. Mehr Struktur.</a:t>
            </a:r>
            <a:r>
              <a:rPr lang="de-DE" dirty="0">
                <a:solidFill>
                  <a:schemeClr val="tx1"/>
                </a:solidFill>
                <a:latin typeface="Arial" charset="0"/>
              </a:rPr>
              <a:t/>
            </a:r>
            <a:br>
              <a:rPr lang="de-DE" dirty="0">
                <a:solidFill>
                  <a:schemeClr val="tx1"/>
                </a:solidFill>
                <a:latin typeface="Arial" charset="0"/>
              </a:rPr>
            </a:br>
            <a:r>
              <a:rPr lang="de-DE" dirty="0" smtClean="0">
                <a:solidFill>
                  <a:schemeClr val="tx1"/>
                </a:solidFill>
                <a:latin typeface="Arial" charset="0"/>
              </a:rPr>
              <a:t>TDD. Clean Code. Verantwortung. Skills.</a:t>
            </a:r>
            <a:r>
              <a:rPr lang="de-DE" dirty="0" smtClean="0">
                <a:solidFill>
                  <a:srgbClr val="E1A800"/>
                </a:solidFill>
                <a:latin typeface="Arial" charset="0"/>
              </a:rPr>
              <a:t> </a:t>
            </a:r>
            <a:r>
              <a:rPr lang="de-DE" dirty="0">
                <a:latin typeface="Arial" charset="0"/>
              </a:rPr>
              <a:t>Namics.</a:t>
            </a:r>
          </a:p>
        </p:txBody>
      </p:sp>
      <p:sp>
        <p:nvSpPr>
          <p:cNvPr id="22530" name="Untertitel 4"/>
          <p:cNvSpPr>
            <a:spLocks noGrp="1"/>
          </p:cNvSpPr>
          <p:nvPr>
            <p:ph type="subTitle" idx="1"/>
          </p:nvPr>
        </p:nvSpPr>
        <p:spPr>
          <a:xfrm>
            <a:off x="516376" y="4390704"/>
            <a:ext cx="8352000" cy="2088000"/>
          </a:xfrm>
        </p:spPr>
        <p:txBody>
          <a:bodyPr>
            <a:normAutofit/>
          </a:bodyPr>
          <a:lstStyle/>
          <a:p>
            <a:r>
              <a:rPr lang="de-DE" dirty="0" smtClean="0">
                <a:solidFill>
                  <a:schemeClr val="accent3"/>
                </a:solidFill>
                <a:latin typeface="Arial" charset="0"/>
              </a:rPr>
              <a:t>Stefan Bechtold. </a:t>
            </a:r>
            <a:r>
              <a:rPr lang="de-DE" dirty="0" err="1">
                <a:solidFill>
                  <a:schemeClr val="tx1"/>
                </a:solidFill>
                <a:latin typeface="Arial" charset="0"/>
              </a:rPr>
              <a:t>Principal</a:t>
            </a:r>
            <a:r>
              <a:rPr lang="de-DE" dirty="0">
                <a:solidFill>
                  <a:schemeClr val="tx1"/>
                </a:solidFill>
                <a:latin typeface="Arial" charset="0"/>
              </a:rPr>
              <a:t> Software Engineer</a:t>
            </a:r>
            <a:r>
              <a:rPr lang="de-DE" dirty="0" smtClean="0">
                <a:solidFill>
                  <a:schemeClr val="tx1"/>
                </a:solidFill>
                <a:latin typeface="Arial" charset="0"/>
              </a:rPr>
              <a:t>.</a:t>
            </a:r>
            <a:endParaRPr lang="de-DE" dirty="0" smtClean="0">
              <a:solidFill>
                <a:schemeClr val="accent3"/>
              </a:solidFill>
              <a:latin typeface="Arial" charset="0"/>
            </a:endParaRPr>
          </a:p>
          <a:p>
            <a:endParaRPr lang="de-DE" dirty="0">
              <a:solidFill>
                <a:schemeClr val="accent3"/>
              </a:solidFill>
              <a:latin typeface="Arial" charset="0"/>
            </a:endParaRPr>
          </a:p>
          <a:p>
            <a:r>
              <a:rPr lang="de-DE" dirty="0" smtClean="0">
                <a:solidFill>
                  <a:schemeClr val="tx1"/>
                </a:solidFill>
                <a:latin typeface="Arial" charset="0"/>
              </a:rPr>
              <a:t>E-Mail: </a:t>
            </a:r>
            <a:r>
              <a:rPr lang="de-DE" dirty="0" err="1" smtClean="0">
                <a:solidFill>
                  <a:schemeClr val="tx1"/>
                </a:solidFill>
                <a:latin typeface="Arial" charset="0"/>
              </a:rPr>
              <a:t>stefan.bechtold@namics.com</a:t>
            </a:r>
            <a:endParaRPr lang="de-DE" dirty="0" smtClean="0">
              <a:solidFill>
                <a:schemeClr val="tx1"/>
              </a:solidFill>
              <a:latin typeface="Arial" charset="0"/>
            </a:endParaRPr>
          </a:p>
          <a:p>
            <a:r>
              <a:rPr lang="de-DE" dirty="0" err="1" smtClean="0">
                <a:solidFill>
                  <a:schemeClr val="tx1"/>
                </a:solidFill>
                <a:latin typeface="Arial" charset="0"/>
              </a:rPr>
              <a:t>Twitter</a:t>
            </a:r>
            <a:r>
              <a:rPr lang="de-DE" dirty="0" smtClean="0">
                <a:solidFill>
                  <a:schemeClr val="tx1"/>
                </a:solidFill>
                <a:latin typeface="Arial" charset="0"/>
              </a:rPr>
              <a:t>: @</a:t>
            </a:r>
            <a:r>
              <a:rPr lang="de-DE" dirty="0" err="1" smtClean="0">
                <a:solidFill>
                  <a:schemeClr val="tx1"/>
                </a:solidFill>
                <a:latin typeface="Arial" charset="0"/>
              </a:rPr>
              <a:t>bechte</a:t>
            </a:r>
            <a:endParaRPr lang="de-DE" dirty="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5039" r="8144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36068" y="2132856"/>
            <a:ext cx="2071865" cy="22790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40" y="3941710"/>
            <a:ext cx="1990001" cy="7114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128" y="2564904"/>
            <a:ext cx="1184930" cy="13034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3036" y="3049735"/>
            <a:ext cx="917608" cy="36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63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typischer</a:t>
            </a:r>
            <a:r>
              <a:rPr lang="en-US" dirty="0"/>
              <a:t> (Unit-) Test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Auf den </a:t>
            </a:r>
            <a:r>
              <a:rPr lang="en-US" dirty="0" err="1" smtClean="0"/>
              <a:t>ersten</a:t>
            </a:r>
            <a:r>
              <a:rPr lang="en-US" dirty="0" smtClean="0"/>
              <a:t> </a:t>
            </a:r>
            <a:r>
              <a:rPr lang="en-US" dirty="0" err="1" smtClean="0"/>
              <a:t>Blick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Übersichtliche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Tests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Sehr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gute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Lesbarkeit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Gutes</a:t>
            </a:r>
            <a:r>
              <a:rPr lang="en-US" dirty="0" smtClean="0">
                <a:solidFill>
                  <a:schemeClr val="tx1"/>
                </a:solidFill>
              </a:rPr>
              <a:t> Naming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Klar</a:t>
            </a:r>
            <a:r>
              <a:rPr lang="en-US" dirty="0" smtClean="0">
                <a:solidFill>
                  <a:schemeClr val="tx1"/>
                </a:solidFill>
              </a:rPr>
              <a:t> und </a:t>
            </a:r>
            <a:r>
              <a:rPr lang="en-US" dirty="0" err="1" smtClean="0">
                <a:solidFill>
                  <a:schemeClr val="tx1"/>
                </a:solidFill>
              </a:rPr>
              <a:t>verständlich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 smtClean="0"/>
              <a:t>Alles</a:t>
            </a:r>
            <a:r>
              <a:rPr lang="en-US" dirty="0" smtClean="0"/>
              <a:t> super, </a:t>
            </a:r>
            <a:r>
              <a:rPr lang="en-US" dirty="0" err="1" smtClean="0"/>
              <a:t>oder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Aus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Alltag</a:t>
            </a:r>
            <a:r>
              <a:rPr lang="en-US" dirty="0" smtClean="0"/>
              <a:t> </a:t>
            </a:r>
            <a:r>
              <a:rPr lang="en-US" dirty="0" err="1" smtClean="0"/>
              <a:t>eines</a:t>
            </a:r>
            <a:r>
              <a:rPr lang="en-US" dirty="0" smtClean="0"/>
              <a:t> </a:t>
            </a:r>
            <a:r>
              <a:rPr lang="en-US" dirty="0" err="1" smtClean="0"/>
              <a:t>Entwicklers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16.10.2014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Test. Code. </a:t>
            </a:r>
            <a:r>
              <a:rPr lang="de-DE" dirty="0" err="1"/>
              <a:t>Refactor</a:t>
            </a:r>
            <a:r>
              <a:rPr lang="de-DE" dirty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2C8D6DE-120E-430D-A2EB-D0117EB9EE92}" type="slidenum">
              <a:rPr lang="de-CH" smtClean="0"/>
              <a:pPr/>
              <a:t>3</a:t>
            </a:fld>
            <a:endParaRPr lang="de-CH"/>
          </a:p>
        </p:txBody>
      </p:sp>
      <p:pic>
        <p:nvPicPr>
          <p:cNvPr id="11" name="Content Placeholder 7" descr="untitled 2.pdf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10" t="17478" r="12285" b="26043"/>
          <a:stretch/>
        </p:blipFill>
        <p:spPr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0669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typischer</a:t>
            </a:r>
            <a:r>
              <a:rPr lang="en-US" dirty="0"/>
              <a:t> (Unit-) Test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Auf den </a:t>
            </a:r>
            <a:r>
              <a:rPr lang="en-US" dirty="0" err="1" smtClean="0"/>
              <a:t>zweiten</a:t>
            </a:r>
            <a:r>
              <a:rPr lang="en-US" dirty="0" smtClean="0"/>
              <a:t> </a:t>
            </a:r>
            <a:r>
              <a:rPr lang="en-US" dirty="0" err="1" smtClean="0"/>
              <a:t>Blick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Übersichtliche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Tests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Sehr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gute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Lesbarkeit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Gutes</a:t>
            </a:r>
            <a:r>
              <a:rPr lang="en-US" dirty="0" smtClean="0">
                <a:solidFill>
                  <a:schemeClr val="tx1"/>
                </a:solidFill>
              </a:rPr>
              <a:t> Naming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Klar</a:t>
            </a:r>
            <a:r>
              <a:rPr lang="en-US" dirty="0" smtClean="0">
                <a:solidFill>
                  <a:schemeClr val="tx1"/>
                </a:solidFill>
              </a:rPr>
              <a:t> und </a:t>
            </a:r>
            <a:r>
              <a:rPr lang="en-US" dirty="0" err="1" smtClean="0">
                <a:solidFill>
                  <a:schemeClr val="tx1"/>
                </a:solidFill>
              </a:rPr>
              <a:t>verständlich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 smtClean="0"/>
              <a:t>Alles</a:t>
            </a:r>
            <a:r>
              <a:rPr lang="en-US" dirty="0" smtClean="0"/>
              <a:t> super!</a:t>
            </a:r>
          </a:p>
          <a:p>
            <a:r>
              <a:rPr lang="en-US" dirty="0" err="1" smtClean="0"/>
              <a:t>Einwände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Aus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Alltag</a:t>
            </a:r>
            <a:r>
              <a:rPr lang="en-US" dirty="0" smtClean="0"/>
              <a:t> </a:t>
            </a:r>
            <a:r>
              <a:rPr lang="en-US" dirty="0" err="1" smtClean="0"/>
              <a:t>eines</a:t>
            </a:r>
            <a:r>
              <a:rPr lang="en-US" dirty="0" smtClean="0"/>
              <a:t> </a:t>
            </a:r>
            <a:r>
              <a:rPr lang="en-US" dirty="0" err="1" smtClean="0"/>
              <a:t>Entwicklers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16.10.2014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Test. Code. </a:t>
            </a:r>
            <a:r>
              <a:rPr lang="de-DE" dirty="0" err="1"/>
              <a:t>Refactor</a:t>
            </a:r>
            <a:r>
              <a:rPr lang="de-DE" dirty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2C8D6DE-120E-430D-A2EB-D0117EB9EE92}" type="slidenum">
              <a:rPr lang="de-CH" smtClean="0"/>
              <a:pPr/>
              <a:t>4</a:t>
            </a:fld>
            <a:endParaRPr lang="de-CH"/>
          </a:p>
        </p:txBody>
      </p:sp>
      <p:pic>
        <p:nvPicPr>
          <p:cNvPr id="11" name="Content Placeholder 7" descr="untitled 2.pdf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10" t="17478" r="12285" b="26043"/>
          <a:stretch/>
        </p:blipFill>
        <p:spPr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79389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typischer</a:t>
            </a:r>
            <a:r>
              <a:rPr lang="en-US" dirty="0"/>
              <a:t> (Unit-) Test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Was </a:t>
            </a:r>
            <a:r>
              <a:rPr lang="en-US" dirty="0" err="1" smtClean="0"/>
              <a:t>mich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r>
              <a:rPr lang="en-US" dirty="0" smtClean="0"/>
              <a:t> </a:t>
            </a:r>
            <a:r>
              <a:rPr lang="en-US" dirty="0" err="1" smtClean="0"/>
              <a:t>stört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/>
              <a:t>Redundanz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Test-</a:t>
            </a:r>
            <a:r>
              <a:rPr lang="en-US" dirty="0" smtClean="0"/>
              <a:t>Setup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Redundanz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im</a:t>
            </a:r>
            <a:r>
              <a:rPr lang="en-US" dirty="0" smtClean="0">
                <a:solidFill>
                  <a:schemeClr val="tx1"/>
                </a:solidFill>
              </a:rPr>
              <a:t> Naming</a:t>
            </a:r>
          </a:p>
          <a:p>
            <a:pPr lvl="1"/>
            <a:r>
              <a:rPr lang="en-US" dirty="0" smtClean="0"/>
              <a:t>Naming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eindeutig</a:t>
            </a:r>
            <a:endParaRPr lang="en-US" dirty="0"/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/>
              <a:t>Und die </a:t>
            </a:r>
            <a:r>
              <a:rPr lang="en-US" dirty="0" err="1" smtClean="0"/>
              <a:t>Lösung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Test-Setup Helper?</a:t>
            </a:r>
          </a:p>
          <a:p>
            <a:pPr lvl="1"/>
            <a:r>
              <a:rPr lang="en-US" dirty="0" smtClean="0"/>
              <a:t>Test-Object Builder?</a:t>
            </a:r>
          </a:p>
          <a:p>
            <a:pPr lvl="1"/>
            <a:r>
              <a:rPr lang="en-US" dirty="0" smtClean="0"/>
              <a:t>Code-Reviews </a:t>
            </a:r>
            <a:r>
              <a:rPr lang="en-US" dirty="0" err="1" smtClean="0"/>
              <a:t>einführen</a:t>
            </a:r>
            <a:r>
              <a:rPr lang="en-US" dirty="0" smtClean="0"/>
              <a:t>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Aus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Alltag</a:t>
            </a:r>
            <a:r>
              <a:rPr lang="en-US" dirty="0" smtClean="0"/>
              <a:t> </a:t>
            </a:r>
            <a:r>
              <a:rPr lang="en-US" dirty="0" err="1" smtClean="0"/>
              <a:t>eines</a:t>
            </a:r>
            <a:r>
              <a:rPr lang="en-US" dirty="0" smtClean="0"/>
              <a:t> </a:t>
            </a:r>
            <a:r>
              <a:rPr lang="en-US" dirty="0" err="1" smtClean="0"/>
              <a:t>Entwicklers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16.10.2014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Test. Code. </a:t>
            </a:r>
            <a:r>
              <a:rPr lang="de-DE" dirty="0" err="1"/>
              <a:t>Refactor</a:t>
            </a:r>
            <a:r>
              <a:rPr lang="de-DE" dirty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2C8D6DE-120E-430D-A2EB-D0117EB9EE92}" type="slidenum">
              <a:rPr lang="de-CH" smtClean="0"/>
              <a:pPr/>
              <a:t>5</a:t>
            </a:fld>
            <a:endParaRPr lang="de-CH"/>
          </a:p>
        </p:txBody>
      </p:sp>
      <p:pic>
        <p:nvPicPr>
          <p:cNvPr id="11" name="Content Placeholder 7" descr="untitled 2.pdf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10" t="17478" r="12285" b="26043"/>
          <a:stretch/>
        </p:blipFill>
        <p:spPr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4211960" y="1218456"/>
            <a:ext cx="482352" cy="1346448"/>
            <a:chOff x="4211960" y="1218456"/>
            <a:chExt cx="482352" cy="1346448"/>
          </a:xfrm>
        </p:grpSpPr>
        <p:sp>
          <p:nvSpPr>
            <p:cNvPr id="3" name="Lightning Bolt 2"/>
            <p:cNvSpPr/>
            <p:nvPr/>
          </p:nvSpPr>
          <p:spPr bwMode="gray">
            <a:xfrm>
              <a:off x="4211960" y="1218456"/>
              <a:ext cx="482352" cy="482352"/>
            </a:xfrm>
            <a:prstGeom prst="lightningBolt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rgbClr val="800000"/>
                </a:gs>
              </a:gsLst>
              <a:lin ang="0" scaled="1"/>
              <a:tileRect/>
            </a:gradFill>
            <a:ln w="2540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lIns="72000" tIns="72000" rIns="36000" bIns="72000" rtlCol="0" anchor="t" anchorCtr="0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Lightning Bolt 9"/>
            <p:cNvSpPr/>
            <p:nvPr/>
          </p:nvSpPr>
          <p:spPr bwMode="gray">
            <a:xfrm>
              <a:off x="4211960" y="2082552"/>
              <a:ext cx="482352" cy="482352"/>
            </a:xfrm>
            <a:prstGeom prst="lightningBolt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rgbClr val="800000"/>
                </a:gs>
              </a:gsLst>
              <a:lin ang="0" scaled="1"/>
              <a:tileRect/>
            </a:gradFill>
            <a:ln w="2540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lIns="72000" tIns="72000" rIns="36000" bIns="72000" rtlCol="0" anchor="t" anchorCtr="0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80112" y="3861048"/>
            <a:ext cx="482352" cy="1634480"/>
            <a:chOff x="5580112" y="3861048"/>
            <a:chExt cx="482352" cy="1634480"/>
          </a:xfrm>
        </p:grpSpPr>
        <p:sp>
          <p:nvSpPr>
            <p:cNvPr id="12" name="Lightning Bolt 11"/>
            <p:cNvSpPr/>
            <p:nvPr/>
          </p:nvSpPr>
          <p:spPr bwMode="gray">
            <a:xfrm>
              <a:off x="5580112" y="3861048"/>
              <a:ext cx="482352" cy="482352"/>
            </a:xfrm>
            <a:prstGeom prst="lightningBolt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rgbClr val="800000"/>
                </a:gs>
              </a:gsLst>
              <a:lin ang="0" scaled="1"/>
              <a:tileRect/>
            </a:gradFill>
            <a:ln w="2540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lIns="72000" tIns="72000" rIns="36000" bIns="72000" rtlCol="0" anchor="t" anchorCtr="0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Lightning Bolt 12"/>
            <p:cNvSpPr/>
            <p:nvPr/>
          </p:nvSpPr>
          <p:spPr bwMode="gray">
            <a:xfrm>
              <a:off x="5580112" y="5013176"/>
              <a:ext cx="482352" cy="482352"/>
            </a:xfrm>
            <a:prstGeom prst="lightningBolt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rgbClr val="800000"/>
                </a:gs>
              </a:gsLst>
              <a:lin ang="0" scaled="1"/>
              <a:tileRect/>
            </a:gradFill>
            <a:ln w="2540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lIns="72000" tIns="72000" rIns="36000" bIns="72000" rtlCol="0" anchor="t" anchorCtr="0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220072" y="1002432"/>
            <a:ext cx="482352" cy="1346448"/>
            <a:chOff x="4211960" y="1218456"/>
            <a:chExt cx="482352" cy="1346448"/>
          </a:xfrm>
        </p:grpSpPr>
        <p:sp>
          <p:nvSpPr>
            <p:cNvPr id="16" name="Lightning Bolt 15"/>
            <p:cNvSpPr/>
            <p:nvPr/>
          </p:nvSpPr>
          <p:spPr bwMode="gray">
            <a:xfrm>
              <a:off x="4211960" y="1218456"/>
              <a:ext cx="482352" cy="482352"/>
            </a:xfrm>
            <a:prstGeom prst="lightningBolt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rgbClr val="800000"/>
                </a:gs>
              </a:gsLst>
              <a:lin ang="0" scaled="1"/>
              <a:tileRect/>
            </a:gradFill>
            <a:ln w="2540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lIns="72000" tIns="72000" rIns="36000" bIns="72000" rtlCol="0" anchor="t" anchorCtr="0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Lightning Bolt 16"/>
            <p:cNvSpPr/>
            <p:nvPr/>
          </p:nvSpPr>
          <p:spPr bwMode="gray">
            <a:xfrm>
              <a:off x="4211960" y="2082552"/>
              <a:ext cx="482352" cy="482352"/>
            </a:xfrm>
            <a:prstGeom prst="lightningBolt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rgbClr val="800000"/>
                </a:gs>
              </a:gsLst>
              <a:lin ang="0" scaled="1"/>
              <a:tileRect/>
            </a:gradFill>
            <a:ln w="2540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lIns="72000" tIns="72000" rIns="36000" bIns="72000" rtlCol="0" anchor="t" anchorCtr="0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211960" y="4098776"/>
            <a:ext cx="482352" cy="1634480"/>
            <a:chOff x="5580112" y="3861048"/>
            <a:chExt cx="482352" cy="1634480"/>
          </a:xfrm>
        </p:grpSpPr>
        <p:sp>
          <p:nvSpPr>
            <p:cNvPr id="19" name="Lightning Bolt 18"/>
            <p:cNvSpPr/>
            <p:nvPr/>
          </p:nvSpPr>
          <p:spPr bwMode="gray">
            <a:xfrm>
              <a:off x="5580112" y="3861048"/>
              <a:ext cx="482352" cy="482352"/>
            </a:xfrm>
            <a:prstGeom prst="lightningBolt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rgbClr val="800000"/>
                </a:gs>
              </a:gsLst>
              <a:lin ang="0" scaled="1"/>
              <a:tileRect/>
            </a:gradFill>
            <a:ln w="2540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lIns="72000" tIns="72000" rIns="36000" bIns="72000" rtlCol="0" anchor="t" anchorCtr="0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Lightning Bolt 19"/>
            <p:cNvSpPr/>
            <p:nvPr/>
          </p:nvSpPr>
          <p:spPr bwMode="gray">
            <a:xfrm>
              <a:off x="5580112" y="5013176"/>
              <a:ext cx="482352" cy="482352"/>
            </a:xfrm>
            <a:prstGeom prst="lightningBolt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rgbClr val="800000"/>
                </a:gs>
              </a:gsLst>
              <a:lin ang="0" scaled="1"/>
              <a:tileRect/>
            </a:gradFill>
            <a:ln w="2540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lIns="72000" tIns="72000" rIns="36000" bIns="72000" rtlCol="0" anchor="t" anchorCtr="0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1731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ofilbild neu Namic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68759"/>
            <a:ext cx="2448272" cy="1848323"/>
          </a:xfrm>
          <a:prstGeom prst="rect">
            <a:avLst/>
          </a:prstGeom>
        </p:spPr>
      </p:pic>
      <p:sp>
        <p:nvSpPr>
          <p:cNvPr id="49154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Wer bin ich...?</a:t>
            </a:r>
            <a:endParaRPr dirty="0" smtClean="0"/>
          </a:p>
        </p:txBody>
      </p:sp>
      <p:sp>
        <p:nvSpPr>
          <p:cNvPr id="21" name="Textplatzhalter 20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Vorstellungsrunde</a:t>
            </a:r>
            <a:endParaRPr lang="de-DE" dirty="0"/>
          </a:p>
        </p:txBody>
      </p:sp>
      <p:sp>
        <p:nvSpPr>
          <p:cNvPr id="49162" name="Datumsplatzhalter 9"/>
          <p:cNvSpPr>
            <a:spLocks noGrp="1"/>
          </p:cNvSpPr>
          <p:nvPr>
            <p:ph type="dt" sz="half" idx="14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de-DE" dirty="0"/>
              <a:t>16.10.2014</a:t>
            </a:r>
            <a:endParaRPr lang="de-CH" dirty="0"/>
          </a:p>
        </p:txBody>
      </p:sp>
      <p:sp>
        <p:nvSpPr>
          <p:cNvPr id="49164" name="Fußzeilenplatzhalter 11"/>
          <p:cNvSpPr>
            <a:spLocks noGrp="1"/>
          </p:cNvSpPr>
          <p:nvPr>
            <p:ph type="ftr" sz="quarter" idx="1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de-DE" dirty="0"/>
              <a:t>Test. Code. </a:t>
            </a:r>
            <a:r>
              <a:rPr lang="de-DE" dirty="0" err="1"/>
              <a:t>Refactor</a:t>
            </a:r>
            <a:r>
              <a:rPr lang="de-DE" dirty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49163" name="Foliennummernplatzhalter 10"/>
          <p:cNvSpPr>
            <a:spLocks noGrp="1"/>
          </p:cNvSpPr>
          <p:nvPr>
            <p:ph type="sldNum" sz="quarter" idx="16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1F10314-20DB-45B0-98AA-6BCA26D08171}" type="slidenum">
              <a:rPr lang="de-CH"/>
              <a:pPr/>
              <a:t>6</a:t>
            </a:fld>
            <a:endParaRPr lang="de-CH" dirty="0"/>
          </a:p>
        </p:txBody>
      </p:sp>
      <p:sp>
        <p:nvSpPr>
          <p:cNvPr id="49159" name="Rectangle 10"/>
          <p:cNvSpPr>
            <a:spLocks noChangeArrowheads="1"/>
          </p:cNvSpPr>
          <p:nvPr/>
        </p:nvSpPr>
        <p:spPr bwMode="gray">
          <a:xfrm>
            <a:off x="3203849" y="3356992"/>
            <a:ext cx="5328591" cy="2800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e-CH" sz="1600" b="1" dirty="0" smtClean="0">
                <a:solidFill>
                  <a:schemeClr val="accent3"/>
                </a:solidFill>
              </a:rPr>
              <a:t>Berufliche Aktivitäten bei Namics:</a:t>
            </a:r>
          </a:p>
          <a:p>
            <a:pPr marL="285750" indent="-285750">
              <a:buFontTx/>
              <a:buChar char="-"/>
            </a:pPr>
            <a:endParaRPr lang="de-CH" sz="1600" dirty="0" smtClean="0"/>
          </a:p>
          <a:p>
            <a:pPr marL="285750" indent="-285750">
              <a:buFontTx/>
              <a:buChar char="-"/>
            </a:pPr>
            <a:r>
              <a:rPr lang="de-CH" sz="1600" dirty="0" smtClean="0"/>
              <a:t>Technical </a:t>
            </a:r>
            <a:r>
              <a:rPr lang="de-CH" sz="1600" dirty="0" err="1" smtClean="0"/>
              <a:t>Architect</a:t>
            </a:r>
            <a:r>
              <a:rPr lang="de-CH" sz="1600" dirty="0" smtClean="0"/>
              <a:t> </a:t>
            </a:r>
            <a:r>
              <a:rPr lang="de-CH" sz="1600" dirty="0"/>
              <a:t>mit </a:t>
            </a:r>
            <a:r>
              <a:rPr lang="de-CH" sz="1600" dirty="0" smtClean="0"/>
              <a:t>Schwerpunkt </a:t>
            </a:r>
            <a:r>
              <a:rPr lang="de-CH" sz="1600" dirty="0"/>
              <a:t>auf Java-basierte Commerce und Content Management </a:t>
            </a:r>
            <a:r>
              <a:rPr lang="de-CH" sz="1600" dirty="0" smtClean="0"/>
              <a:t>Systeme</a:t>
            </a:r>
          </a:p>
          <a:p>
            <a:pPr marL="285750" indent="-285750">
              <a:buFontTx/>
              <a:buChar char="-"/>
            </a:pPr>
            <a:r>
              <a:rPr lang="de-CH" sz="1600" dirty="0" smtClean="0"/>
              <a:t>Coaching für Themen rund um:</a:t>
            </a:r>
            <a:br>
              <a:rPr lang="de-CH" sz="1600" dirty="0" smtClean="0"/>
            </a:br>
            <a:r>
              <a:rPr lang="de-CH" sz="1600" dirty="0" smtClean="0"/>
              <a:t>TDD, </a:t>
            </a:r>
            <a:r>
              <a:rPr lang="de-CH" sz="1600" dirty="0"/>
              <a:t>Clean Code, Software </a:t>
            </a:r>
            <a:r>
              <a:rPr lang="de-CH" sz="1600" dirty="0" err="1"/>
              <a:t>Architecture</a:t>
            </a:r>
            <a:r>
              <a:rPr lang="de-CH" sz="1600" dirty="0"/>
              <a:t> &amp; </a:t>
            </a:r>
            <a:r>
              <a:rPr lang="de-CH" sz="1600" dirty="0" smtClean="0"/>
              <a:t>Design</a:t>
            </a:r>
          </a:p>
          <a:p>
            <a:endParaRPr lang="de-CH" sz="1600" b="1" dirty="0" smtClean="0">
              <a:solidFill>
                <a:srgbClr val="DC0A0A"/>
              </a:solidFill>
            </a:endParaRPr>
          </a:p>
          <a:p>
            <a:r>
              <a:rPr lang="de-CH" sz="1600" b="1" dirty="0" smtClean="0">
                <a:solidFill>
                  <a:srgbClr val="DC0A0A"/>
                </a:solidFill>
              </a:rPr>
              <a:t>Aktivitäten in der Open-Source-Community:</a:t>
            </a:r>
          </a:p>
          <a:p>
            <a:pPr marL="285750" indent="-285750">
              <a:buFontTx/>
              <a:buChar char="-"/>
            </a:pPr>
            <a:endParaRPr lang="de-CH" sz="1600" dirty="0" smtClean="0"/>
          </a:p>
          <a:p>
            <a:pPr marL="285750" indent="-285750">
              <a:buFontTx/>
              <a:buChar char="-"/>
            </a:pPr>
            <a:r>
              <a:rPr lang="de-CH" sz="1600" dirty="0" smtClean="0"/>
              <a:t>Entwicklung des </a:t>
            </a:r>
            <a:r>
              <a:rPr lang="de-CH" sz="1600" dirty="0" err="1" smtClean="0"/>
              <a:t>HierarchicalContextRunner</a:t>
            </a:r>
            <a:endParaRPr lang="de-CH" sz="1600" dirty="0" smtClean="0"/>
          </a:p>
          <a:p>
            <a:pPr marL="285750" indent="-285750">
              <a:buFontTx/>
              <a:buChar char="-"/>
            </a:pPr>
            <a:r>
              <a:rPr lang="de-CH" sz="1600" dirty="0" err="1" smtClean="0"/>
              <a:t>JUnit</a:t>
            </a:r>
            <a:r>
              <a:rPr lang="de-CH" sz="1600" dirty="0"/>
              <a:t>-</a:t>
            </a:r>
            <a:r>
              <a:rPr lang="de-CH" sz="1600" dirty="0" smtClean="0"/>
              <a:t>Framework </a:t>
            </a:r>
            <a:r>
              <a:rPr lang="de-CH" sz="1600" dirty="0" err="1" smtClean="0"/>
              <a:t>Committer</a:t>
            </a:r>
            <a:endParaRPr lang="de-CH" sz="1600" dirty="0" smtClean="0"/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gray">
          <a:xfrm>
            <a:off x="395287" y="3214686"/>
            <a:ext cx="2451100" cy="3071834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 algn="ctr">
            <a:noFill/>
            <a:round/>
            <a:headEnd/>
            <a:tailEnd/>
          </a:ln>
        </p:spPr>
        <p:txBody>
          <a:bodyPr wrap="square" lIns="72000" tIns="72000" rIns="36000" bIns="72000"/>
          <a:lstStyle/>
          <a:p>
            <a:endParaRPr lang="de-CH" sz="1400" b="1" dirty="0" smtClean="0">
              <a:solidFill>
                <a:schemeClr val="tx2"/>
              </a:solidFill>
            </a:endParaRPr>
          </a:p>
          <a:p>
            <a:r>
              <a:rPr lang="de-CH" sz="1400" b="1" dirty="0" smtClean="0">
                <a:solidFill>
                  <a:schemeClr val="tx2"/>
                </a:solidFill>
              </a:rPr>
              <a:t>Querdenker. Zielstrebig. Herzblut. Java. TDD.</a:t>
            </a:r>
          </a:p>
          <a:p>
            <a:r>
              <a:rPr lang="de-CH" sz="1400" b="1" dirty="0" smtClean="0">
                <a:solidFill>
                  <a:schemeClr val="tx2"/>
                </a:solidFill>
              </a:rPr>
              <a:t>Commerce. </a:t>
            </a:r>
            <a:r>
              <a:rPr lang="de-CH" sz="1400" b="1" dirty="0" smtClean="0">
                <a:solidFill>
                  <a:schemeClr val="bg1"/>
                </a:solidFill>
              </a:rPr>
              <a:t>Namics.</a:t>
            </a:r>
          </a:p>
          <a:p>
            <a:endParaRPr lang="de-CH" sz="1400" dirty="0" smtClean="0">
              <a:solidFill>
                <a:schemeClr val="accent2"/>
              </a:solidFill>
            </a:endParaRPr>
          </a:p>
          <a:p>
            <a:endParaRPr lang="de-CH" sz="1400" dirty="0" smtClean="0">
              <a:solidFill>
                <a:schemeClr val="accent2"/>
              </a:solidFill>
            </a:endParaRPr>
          </a:p>
          <a:p>
            <a:r>
              <a:rPr lang="de-DE" sz="1400" b="1" dirty="0" smtClean="0">
                <a:solidFill>
                  <a:schemeClr val="tx2"/>
                </a:solidFill>
              </a:rPr>
              <a:t>Berufserfahrung</a:t>
            </a:r>
          </a:p>
          <a:p>
            <a:r>
              <a:rPr lang="de-DE" sz="1400" dirty="0" smtClean="0">
                <a:solidFill>
                  <a:schemeClr val="bg1"/>
                </a:solidFill>
              </a:rPr>
              <a:t>11 Jahre</a:t>
            </a:r>
          </a:p>
          <a:p>
            <a:r>
              <a:rPr lang="de-CH" sz="1400" dirty="0" smtClean="0">
                <a:solidFill>
                  <a:schemeClr val="bg1"/>
                </a:solidFill>
              </a:rPr>
              <a:t>bei Namics seit 2006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gray">
          <a:xfrm>
            <a:off x="2941118" y="1268759"/>
            <a:ext cx="5807346" cy="184832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 algn="ctr">
            <a:noFill/>
            <a:round/>
            <a:headEnd/>
            <a:tailEnd/>
          </a:ln>
        </p:spPr>
        <p:txBody>
          <a:bodyPr wrap="square" lIns="72000" tIns="72000" rIns="36000" bIns="72000"/>
          <a:lstStyle/>
          <a:p>
            <a:endParaRPr lang="de-CH" sz="1400" b="1" dirty="0" smtClean="0">
              <a:solidFill>
                <a:schemeClr val="bg1"/>
              </a:solidFill>
            </a:endParaRPr>
          </a:p>
          <a:p>
            <a:r>
              <a:rPr lang="de-CH" sz="1400" b="1" dirty="0" smtClean="0">
                <a:solidFill>
                  <a:schemeClr val="bg1"/>
                </a:solidFill>
              </a:rPr>
              <a:t>Stefan Bechtold.</a:t>
            </a:r>
            <a:r>
              <a:rPr lang="de-CH" sz="1400" dirty="0" smtClean="0">
                <a:solidFill>
                  <a:srgbClr val="000066"/>
                </a:solidFill>
              </a:rPr>
              <a:t/>
            </a:r>
            <a:br>
              <a:rPr lang="de-CH" sz="1400" dirty="0" smtClean="0">
                <a:solidFill>
                  <a:srgbClr val="000066"/>
                </a:solidFill>
              </a:rPr>
            </a:br>
            <a:r>
              <a:rPr lang="de-CH" sz="1400" dirty="0" err="1" smtClean="0">
                <a:solidFill>
                  <a:schemeClr val="tx2"/>
                </a:solidFill>
              </a:rPr>
              <a:t>Principal</a:t>
            </a:r>
            <a:r>
              <a:rPr lang="de-CH" sz="1400" dirty="0" smtClean="0">
                <a:solidFill>
                  <a:schemeClr val="tx2"/>
                </a:solidFill>
              </a:rPr>
              <a:t> Software Engineer.</a:t>
            </a:r>
          </a:p>
          <a:p>
            <a:r>
              <a:rPr lang="de-CH" sz="1400" dirty="0" smtClean="0">
                <a:solidFill>
                  <a:schemeClr val="tx2"/>
                </a:solidFill>
              </a:rPr>
              <a:t>Namics GmbH, Frankfurt</a:t>
            </a:r>
            <a:endParaRPr lang="de-CH" sz="1400" dirty="0">
              <a:solidFill>
                <a:schemeClr val="tx2"/>
              </a:solidFill>
            </a:endParaRPr>
          </a:p>
          <a:p>
            <a:endParaRPr lang="de-CH" sz="1400" dirty="0" smtClean="0">
              <a:solidFill>
                <a:schemeClr val="tx2"/>
              </a:solidFill>
            </a:endParaRPr>
          </a:p>
          <a:p>
            <a:r>
              <a:rPr lang="de-CH" sz="1400" dirty="0" smtClean="0">
                <a:solidFill>
                  <a:schemeClr val="tx2"/>
                </a:solidFill>
              </a:rPr>
              <a:t>E-Mail: </a:t>
            </a:r>
            <a:r>
              <a:rPr lang="de-CH" sz="1400" dirty="0" err="1" smtClean="0">
                <a:solidFill>
                  <a:srgbClr val="FFFFFF"/>
                </a:solidFill>
              </a:rPr>
              <a:t>stefan.bechtold@namics.com</a:t>
            </a:r>
            <a:endParaRPr lang="de-CH" sz="1400" dirty="0" smtClean="0">
              <a:solidFill>
                <a:srgbClr val="FFFFFF"/>
              </a:solidFill>
            </a:endParaRPr>
          </a:p>
          <a:p>
            <a:r>
              <a:rPr lang="de-CH" sz="1400" dirty="0" err="1" smtClean="0">
                <a:solidFill>
                  <a:schemeClr val="tx2"/>
                </a:solidFill>
              </a:rPr>
              <a:t>Twitter</a:t>
            </a:r>
            <a:r>
              <a:rPr lang="de-CH" sz="1400" dirty="0" smtClean="0">
                <a:solidFill>
                  <a:schemeClr val="tx2"/>
                </a:solidFill>
              </a:rPr>
              <a:t>: </a:t>
            </a:r>
            <a:r>
              <a:rPr lang="de-CH" sz="1400" dirty="0" smtClean="0">
                <a:solidFill>
                  <a:schemeClr val="bg1"/>
                </a:solidFill>
              </a:rPr>
              <a:t>@</a:t>
            </a:r>
            <a:r>
              <a:rPr lang="de-CH" sz="1400" dirty="0" err="1" smtClean="0">
                <a:solidFill>
                  <a:schemeClr val="bg1"/>
                </a:solidFill>
              </a:rPr>
              <a:t>bechte</a:t>
            </a:r>
            <a:endParaRPr lang="de-CH" sz="1400" dirty="0">
              <a:solidFill>
                <a:schemeClr val="bg1"/>
              </a:solidFill>
            </a:endParaRPr>
          </a:p>
          <a:p>
            <a:endParaRPr lang="de-CH" sz="1400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9517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Arial" charset="0"/>
              </a:rPr>
              <a:t>Worum geht‘s im Vortrag...?</a:t>
            </a:r>
            <a:endParaRPr lang="de-DE" dirty="0">
              <a:latin typeface="Arial" charset="0"/>
            </a:endParaRPr>
          </a:p>
        </p:txBody>
      </p:sp>
      <p:sp>
        <p:nvSpPr>
          <p:cNvPr id="23554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600" dirty="0" smtClean="0">
                <a:latin typeface="Arial" charset="0"/>
              </a:rPr>
              <a:t>Motivation für</a:t>
            </a:r>
          </a:p>
          <a:p>
            <a:pPr lvl="1"/>
            <a:r>
              <a:rPr lang="de-DE" sz="1600" dirty="0" smtClean="0">
                <a:latin typeface="Arial" charset="0"/>
              </a:rPr>
              <a:t>saubere (Unit-) Tests</a:t>
            </a:r>
          </a:p>
          <a:p>
            <a:pPr lvl="1"/>
            <a:r>
              <a:rPr lang="de-DE" sz="1600" dirty="0" smtClean="0">
                <a:latin typeface="Arial" charset="0"/>
              </a:rPr>
              <a:t>gut strukturierte (Unit-) Tests</a:t>
            </a:r>
          </a:p>
          <a:p>
            <a:r>
              <a:rPr lang="de-DE" dirty="0" err="1" smtClean="0">
                <a:latin typeface="Arial" charset="0"/>
              </a:rPr>
              <a:t>JUnit</a:t>
            </a:r>
            <a:r>
              <a:rPr lang="de-DE" dirty="0" smtClean="0">
                <a:latin typeface="Arial" charset="0"/>
              </a:rPr>
              <a:t> – </a:t>
            </a:r>
            <a:r>
              <a:rPr lang="de-DE" dirty="0" err="1" smtClean="0">
                <a:latin typeface="Arial" charset="0"/>
              </a:rPr>
              <a:t>HierarchicalContextRunner</a:t>
            </a:r>
            <a:endParaRPr lang="de-DE" dirty="0" smtClean="0">
              <a:latin typeface="Arial" charset="0"/>
            </a:endParaRPr>
          </a:p>
          <a:p>
            <a:pPr lvl="1"/>
            <a:r>
              <a:rPr lang="de-DE" dirty="0" smtClean="0">
                <a:latin typeface="Arial" charset="0"/>
              </a:rPr>
              <a:t>Einführung</a:t>
            </a:r>
          </a:p>
          <a:p>
            <a:pPr lvl="1"/>
            <a:r>
              <a:rPr lang="de-DE" dirty="0" smtClean="0">
                <a:latin typeface="Arial" charset="0"/>
              </a:rPr>
              <a:t>Funktionsweise</a:t>
            </a:r>
          </a:p>
          <a:p>
            <a:pPr lvl="1"/>
            <a:r>
              <a:rPr lang="de-DE" dirty="0" smtClean="0">
                <a:latin typeface="Arial" charset="0"/>
              </a:rPr>
              <a:t>Limitierungen</a:t>
            </a:r>
            <a:endParaRPr lang="de-DE" dirty="0">
              <a:latin typeface="Arial" charset="0"/>
            </a:endParaRPr>
          </a:p>
          <a:p>
            <a:r>
              <a:rPr lang="de-DE" dirty="0" smtClean="0">
                <a:latin typeface="Arial" charset="0"/>
              </a:rPr>
              <a:t>Showcase / Code Samples</a:t>
            </a:r>
          </a:p>
          <a:p>
            <a:endParaRPr lang="de-DE" dirty="0">
              <a:latin typeface="Arial" charset="0"/>
            </a:endParaRP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395288" y="107950"/>
            <a:ext cx="7924800" cy="215900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de-DE" dirty="0" smtClean="0"/>
              <a:t>Vorstellungsrunde</a:t>
            </a:r>
            <a:endParaRPr lang="de-DE" dirty="0"/>
          </a:p>
        </p:txBody>
      </p:sp>
      <p:sp>
        <p:nvSpPr>
          <p:cNvPr id="23556" name="Datumsplatzhalter 18"/>
          <p:cNvSpPr>
            <a:spLocks noGrp="1"/>
          </p:cNvSpPr>
          <p:nvPr>
            <p:ph type="dt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de-DE" sz="800" dirty="0"/>
              <a:t>16.10.2014</a:t>
            </a:r>
          </a:p>
        </p:txBody>
      </p:sp>
      <p:sp>
        <p:nvSpPr>
          <p:cNvPr id="23557" name="Fußzeilenplatzhalter 6"/>
          <p:cNvSpPr>
            <a:spLocks noGrp="1"/>
          </p:cNvSpPr>
          <p:nvPr>
            <p:ph type="ftr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de-DE" sz="1200" dirty="0"/>
              <a:t>Test. Code. </a:t>
            </a:r>
            <a:r>
              <a:rPr lang="de-DE" sz="1200" dirty="0" err="1"/>
              <a:t>Refactor</a:t>
            </a:r>
            <a:r>
              <a:rPr lang="de-DE" sz="1200" dirty="0"/>
              <a:t>. Jetzt auch mit Struktur.</a:t>
            </a:r>
            <a:endParaRPr lang="de-DE" sz="1200" dirty="0">
              <a:solidFill>
                <a:srgbClr val="E1A800"/>
              </a:solidFill>
            </a:endParaRPr>
          </a:p>
        </p:txBody>
      </p:sp>
      <p:sp>
        <p:nvSpPr>
          <p:cNvPr id="23558" name="Foliennummernplatzhalter 5"/>
          <p:cNvSpPr>
            <a:spLocks noGrp="1"/>
          </p:cNvSpPr>
          <p:nvPr>
            <p:ph type="sldNum" sz="quarter" idx="16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0E6CB1C-336F-7141-B1FB-F21B44D3B6CE}" type="slidenum">
              <a:rPr lang="de-DE" sz="800"/>
              <a:pPr eaLnBrk="1" hangingPunct="1"/>
              <a:t>7</a:t>
            </a:fld>
            <a:endParaRPr lang="de-DE" sz="8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loud Callout 7"/>
          <p:cNvSpPr/>
          <p:nvPr/>
        </p:nvSpPr>
        <p:spPr bwMode="gray">
          <a:xfrm>
            <a:off x="1475656" y="1340768"/>
            <a:ext cx="6264696" cy="3600400"/>
          </a:xfrm>
          <a:prstGeom prst="cloudCallout">
            <a:avLst/>
          </a:prstGeom>
          <a:solidFill>
            <a:sysClr val="window" lastClr="FFFFFF">
              <a:lumMod val="85000"/>
            </a:sysClr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 </a:t>
            </a:r>
            <a:r>
              <a:rPr lang="en-US" dirty="0" err="1" smtClean="0"/>
              <a:t>wer</a:t>
            </a:r>
            <a:r>
              <a:rPr lang="en-US" dirty="0" smtClean="0"/>
              <a:t> </a:t>
            </a:r>
            <a:r>
              <a:rPr lang="en-US" dirty="0" err="1" smtClean="0"/>
              <a:t>hört</a:t>
            </a:r>
            <a:r>
              <a:rPr lang="en-US" dirty="0" smtClean="0"/>
              <a:t> </a:t>
            </a:r>
            <a:r>
              <a:rPr lang="en-US" dirty="0" err="1" smtClean="0"/>
              <a:t>eigentlich</a:t>
            </a:r>
            <a:r>
              <a:rPr lang="en-US" dirty="0" smtClean="0"/>
              <a:t> </a:t>
            </a:r>
            <a:r>
              <a:rPr lang="en-US" dirty="0" err="1" smtClean="0"/>
              <a:t>zu</a:t>
            </a:r>
            <a:r>
              <a:rPr lang="en-US" dirty="0" smtClean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2743200" lvl="6" indent="0">
              <a:buNone/>
            </a:pPr>
            <a:r>
              <a:rPr lang="en-US" dirty="0" smtClean="0"/>
              <a:t>			</a:t>
            </a:r>
            <a:r>
              <a:rPr lang="en-US" dirty="0"/>
              <a:t>Ruby?	</a:t>
            </a:r>
          </a:p>
          <a:p>
            <a:pPr marL="0" lvl="1" indent="0">
              <a:buClr>
                <a:schemeClr val="tx1"/>
              </a:buClr>
              <a:buSzPct val="100000"/>
              <a:buNone/>
            </a:pPr>
            <a:r>
              <a:rPr lang="en-US" dirty="0" smtClean="0"/>
              <a:t>			C</a:t>
            </a:r>
            <a:r>
              <a:rPr lang="en-US" dirty="0"/>
              <a:t>/C++? 		</a:t>
            </a:r>
            <a:endParaRPr lang="en-US" dirty="0" smtClean="0"/>
          </a:p>
          <a:p>
            <a:pPr marL="0" lvl="1" indent="0">
              <a:buClr>
                <a:schemeClr val="tx1"/>
              </a:buClr>
              <a:buSzPct val="100000"/>
              <a:buNone/>
            </a:pPr>
            <a:r>
              <a:rPr lang="en-US" dirty="0" smtClean="0"/>
              <a:t>					Java?</a:t>
            </a:r>
          </a:p>
          <a:p>
            <a:pPr marL="0" lvl="1" indent="0">
              <a:buClr>
                <a:schemeClr val="tx1"/>
              </a:buClr>
              <a:buSzPct val="100000"/>
              <a:buNone/>
            </a:pPr>
            <a:r>
              <a:rPr lang="en-US" dirty="0" smtClean="0"/>
              <a:t>	</a:t>
            </a:r>
            <a:r>
              <a:rPr lang="en-US" dirty="0"/>
              <a:t>	</a:t>
            </a:r>
            <a:r>
              <a:rPr lang="en-US" dirty="0" err="1" smtClean="0"/>
              <a:t>Scala</a:t>
            </a:r>
            <a:r>
              <a:rPr lang="en-US" dirty="0"/>
              <a:t>?	</a:t>
            </a:r>
            <a:endParaRPr lang="en-US" dirty="0" smtClean="0"/>
          </a:p>
          <a:p>
            <a:pPr marL="2286000" lvl="5" indent="0">
              <a:buNone/>
            </a:pPr>
            <a:r>
              <a:rPr lang="en-US" dirty="0" smtClean="0"/>
              <a:t>		</a:t>
            </a:r>
            <a:r>
              <a:rPr lang="en-US" dirty="0" err="1" smtClean="0"/>
              <a:t>Andere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welchen</a:t>
            </a:r>
            <a:r>
              <a:rPr lang="en-US" dirty="0" smtClean="0"/>
              <a:t> </a:t>
            </a:r>
            <a:r>
              <a:rPr lang="en-US" dirty="0" err="1" smtClean="0"/>
              <a:t>Programmiersprachen</a:t>
            </a:r>
            <a:r>
              <a:rPr lang="en-US" dirty="0" smtClean="0"/>
              <a:t> </a:t>
            </a:r>
            <a:r>
              <a:rPr lang="en-US" dirty="0" err="1" smtClean="0"/>
              <a:t>entwickelt</a:t>
            </a:r>
            <a:r>
              <a:rPr lang="en-US" dirty="0" smtClean="0"/>
              <a:t> </a:t>
            </a:r>
            <a:r>
              <a:rPr lang="en-US" dirty="0" err="1" smtClean="0"/>
              <a:t>Ihr</a:t>
            </a:r>
            <a:r>
              <a:rPr lang="en-US" dirty="0"/>
              <a:t>?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Vorstellungsrunde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AEB7E71-01EF-B143-BCCA-541751751BA8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1856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loud Callout 7"/>
          <p:cNvSpPr/>
          <p:nvPr/>
        </p:nvSpPr>
        <p:spPr bwMode="gray">
          <a:xfrm>
            <a:off x="1475656" y="1340768"/>
            <a:ext cx="6264696" cy="3600400"/>
          </a:xfrm>
          <a:prstGeom prst="cloudCallout">
            <a:avLst/>
          </a:prstGeom>
          <a:solidFill>
            <a:sysClr val="window" lastClr="FFFFFF">
              <a:lumMod val="85000"/>
            </a:sysClr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 </a:t>
            </a:r>
            <a:r>
              <a:rPr lang="en-US" dirty="0" err="1" smtClean="0"/>
              <a:t>wer</a:t>
            </a:r>
            <a:r>
              <a:rPr lang="en-US" dirty="0" smtClean="0"/>
              <a:t> </a:t>
            </a:r>
            <a:r>
              <a:rPr lang="en-US" dirty="0" err="1" smtClean="0"/>
              <a:t>hört</a:t>
            </a:r>
            <a:r>
              <a:rPr lang="en-US" dirty="0" smtClean="0"/>
              <a:t> </a:t>
            </a:r>
            <a:r>
              <a:rPr lang="en-US" dirty="0" err="1" smtClean="0"/>
              <a:t>eigentlich</a:t>
            </a:r>
            <a:r>
              <a:rPr lang="en-US" dirty="0" smtClean="0"/>
              <a:t> </a:t>
            </a:r>
            <a:r>
              <a:rPr lang="en-US" dirty="0" err="1" smtClean="0"/>
              <a:t>zu</a:t>
            </a:r>
            <a:r>
              <a:rPr lang="en-US" dirty="0" smtClean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2743200" lvl="6" indent="0">
              <a:buNone/>
            </a:pPr>
            <a:r>
              <a:rPr lang="en-US" dirty="0" smtClean="0"/>
              <a:t>		       </a:t>
            </a:r>
            <a:r>
              <a:rPr lang="en-US" dirty="0" err="1" smtClean="0"/>
              <a:t>Mockito</a:t>
            </a:r>
            <a:r>
              <a:rPr lang="en-US" dirty="0" smtClean="0"/>
              <a:t>?</a:t>
            </a:r>
            <a:r>
              <a:rPr lang="en-US" dirty="0"/>
              <a:t>	</a:t>
            </a:r>
          </a:p>
          <a:p>
            <a:pPr marL="0" lvl="1" indent="0">
              <a:buClr>
                <a:schemeClr val="tx1"/>
              </a:buClr>
              <a:buSzPct val="100000"/>
              <a:buNone/>
            </a:pPr>
            <a:r>
              <a:rPr lang="en-US" dirty="0" smtClean="0"/>
              <a:t>			</a:t>
            </a:r>
            <a:r>
              <a:rPr lang="en-US" dirty="0" err="1"/>
              <a:t>JUnit</a:t>
            </a:r>
            <a:r>
              <a:rPr lang="en-US" dirty="0" smtClean="0"/>
              <a:t>? </a:t>
            </a:r>
            <a:r>
              <a:rPr lang="en-US" dirty="0"/>
              <a:t>		</a:t>
            </a:r>
            <a:endParaRPr lang="en-US" dirty="0" smtClean="0"/>
          </a:p>
          <a:p>
            <a:pPr marL="0" lvl="1" indent="0">
              <a:buClr>
                <a:schemeClr val="tx1"/>
              </a:buClr>
              <a:buSzPct val="100000"/>
              <a:buNone/>
            </a:pPr>
            <a:r>
              <a:rPr lang="en-US" dirty="0" smtClean="0"/>
              <a:t>					</a:t>
            </a:r>
            <a:r>
              <a:rPr lang="en-US" dirty="0" err="1" smtClean="0"/>
              <a:t>TestNG</a:t>
            </a:r>
            <a:r>
              <a:rPr lang="en-US" dirty="0" smtClean="0"/>
              <a:t>?</a:t>
            </a:r>
          </a:p>
          <a:p>
            <a:pPr marL="0" lvl="1" indent="0">
              <a:buClr>
                <a:schemeClr val="tx1"/>
              </a:buClr>
              <a:buSzPct val="100000"/>
              <a:buNone/>
            </a:pPr>
            <a:r>
              <a:rPr lang="en-US" dirty="0" smtClean="0"/>
              <a:t>	</a:t>
            </a:r>
            <a:r>
              <a:rPr lang="en-US" dirty="0"/>
              <a:t>	</a:t>
            </a:r>
            <a:r>
              <a:rPr lang="en-US" dirty="0" err="1" smtClean="0"/>
              <a:t>Hamcrest</a:t>
            </a:r>
            <a:r>
              <a:rPr lang="en-US" dirty="0" smtClean="0"/>
              <a:t>?</a:t>
            </a:r>
            <a:r>
              <a:rPr lang="en-US" dirty="0"/>
              <a:t>	</a:t>
            </a:r>
            <a:endParaRPr lang="en-US" dirty="0" smtClean="0"/>
          </a:p>
          <a:p>
            <a:pPr marL="2286000" lvl="5" indent="0">
              <a:buNone/>
            </a:pPr>
            <a:r>
              <a:rPr lang="en-US" dirty="0" smtClean="0"/>
              <a:t>		</a:t>
            </a:r>
            <a:r>
              <a:rPr lang="en-US" dirty="0" err="1" smtClean="0"/>
              <a:t>Andere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 smtClean="0"/>
              <a:t>Welche</a:t>
            </a:r>
            <a:r>
              <a:rPr lang="en-US" dirty="0" smtClean="0"/>
              <a:t> Frameworks </a:t>
            </a:r>
            <a:r>
              <a:rPr lang="en-US" dirty="0" err="1"/>
              <a:t>nutzt</a:t>
            </a:r>
            <a:r>
              <a:rPr lang="en-US" dirty="0"/>
              <a:t> </a:t>
            </a:r>
            <a:r>
              <a:rPr lang="en-US" dirty="0" err="1" smtClean="0"/>
              <a:t>Ihr</a:t>
            </a:r>
            <a:r>
              <a:rPr lang="en-US" dirty="0" smtClean="0"/>
              <a:t> </a:t>
            </a:r>
            <a:r>
              <a:rPr lang="en-US" dirty="0" err="1"/>
              <a:t>für</a:t>
            </a:r>
            <a:r>
              <a:rPr lang="en-US" dirty="0"/>
              <a:t> (Unit-) Tests in Java?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Vorstellungsrunde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AEB7E71-01EF-B143-BCCA-541751751BA8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6045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Namics Präsentation">
  <a:themeElements>
    <a:clrScheme name="Namics Standard">
      <a:dk1>
        <a:sysClr val="windowText" lastClr="000000"/>
      </a:dk1>
      <a:lt1>
        <a:sysClr val="window" lastClr="FFFFFF"/>
      </a:lt1>
      <a:dk2>
        <a:srgbClr val="E1A800"/>
      </a:dk2>
      <a:lt2>
        <a:srgbClr val="FFFFFF"/>
      </a:lt2>
      <a:accent1>
        <a:srgbClr val="0098CC"/>
      </a:accent1>
      <a:accent2>
        <a:srgbClr val="B8D200"/>
      </a:accent2>
      <a:accent3>
        <a:srgbClr val="DC0A0A"/>
      </a:accent3>
      <a:accent4>
        <a:srgbClr val="009036"/>
      </a:accent4>
      <a:accent5>
        <a:srgbClr val="772164"/>
      </a:accent5>
      <a:accent6>
        <a:srgbClr val="E1A864"/>
      </a:accent6>
      <a:hlink>
        <a:srgbClr val="000000"/>
      </a:hlink>
      <a:folHlink>
        <a:srgbClr val="3F3F3F"/>
      </a:folHlink>
    </a:clrScheme>
    <a:fontScheme name="Namic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ysClr val="window" lastClr="FFFFFF">
            <a:lumMod val="85000"/>
          </a:sysClr>
        </a:solidFill>
        <a:ln w="25400" algn="ctr">
          <a:noFill/>
          <a:round/>
          <a:headEnd/>
          <a:tailEnd/>
        </a:ln>
      </a:spPr>
      <a:bodyPr wrap="none" lIns="72000" tIns="72000" rIns="36000" bIns="72000" anchor="t" anchorCtr="0"/>
      <a:lstStyle>
        <a:defPPr marL="0" marR="0" indent="0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1" i="0" u="none" strike="noStrike" kern="0" cap="none" spc="0" normalizeH="0" baseline="0" noProof="0" dirty="0">
            <a:ln>
              <a:noFill/>
            </a:ln>
            <a:solidFill>
              <a:sysClr val="windowText" lastClr="000000"/>
            </a:solidFill>
            <a:effectLst/>
            <a:uLnTx/>
            <a:uFillTx/>
          </a:defRPr>
        </a:defPPr>
      </a:lstStyle>
    </a:spDef>
    <a:lnDef>
      <a:spPr>
        <a:ln w="25400">
          <a:solidFill>
            <a:schemeClr val="bg1">
              <a:lumMod val="65000"/>
            </a:schemeClr>
          </a:solidFill>
          <a:prstDash val="sysDash"/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25400" algn="ctr">
          <a:noFill/>
          <a:round/>
          <a:headEnd/>
          <a:tailEnd/>
        </a:ln>
      </a:spPr>
      <a:bodyPr wrap="square" lIns="72000" tIns="72000" rIns="36000" bIns="72000" rtlCol="0" anchor="t" anchorCtr="0">
        <a:spAutoFit/>
      </a:bodyPr>
      <a:lstStyle>
        <a:defPPr fontAlgn="auto">
          <a:spcBef>
            <a:spcPts val="0"/>
          </a:spcBef>
          <a:spcAft>
            <a:spcPts val="0"/>
          </a:spcAft>
          <a:defRPr sz="1400" b="1" kern="0" smtClean="0">
            <a:solidFill>
              <a:sysClr val="windowText" lastClr="000000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Namics violett">
  <a:themeElements>
    <a:clrScheme name="Namics Standard">
      <a:dk1>
        <a:sysClr val="windowText" lastClr="000000"/>
      </a:dk1>
      <a:lt1>
        <a:sysClr val="window" lastClr="FFFFFF"/>
      </a:lt1>
      <a:dk2>
        <a:srgbClr val="E1A800"/>
      </a:dk2>
      <a:lt2>
        <a:srgbClr val="FFFFFF"/>
      </a:lt2>
      <a:accent1>
        <a:srgbClr val="0098CC"/>
      </a:accent1>
      <a:accent2>
        <a:srgbClr val="B8D200"/>
      </a:accent2>
      <a:accent3>
        <a:srgbClr val="DC0A0A"/>
      </a:accent3>
      <a:accent4>
        <a:srgbClr val="009036"/>
      </a:accent4>
      <a:accent5>
        <a:srgbClr val="772164"/>
      </a:accent5>
      <a:accent6>
        <a:srgbClr val="E1A864"/>
      </a:accent6>
      <a:hlink>
        <a:srgbClr val="000000"/>
      </a:hlink>
      <a:folHlink>
        <a:srgbClr val="3F3F3F"/>
      </a:folHlink>
    </a:clrScheme>
    <a:fontScheme name="Namic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>
            <a:lumMod val="85000"/>
          </a:schemeClr>
        </a:solidFill>
        <a:ln w="25400" algn="ctr">
          <a:noFill/>
          <a:round/>
          <a:headEnd/>
          <a:tailEnd/>
        </a:ln>
      </a:spPr>
      <a:bodyPr wrap="none" lIns="72000" tIns="72000" rIns="36000" bIns="72000" anchor="t" anchorCtr="0"/>
      <a:lstStyle>
        <a:defPPr marL="0" marR="0" indent="0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1" i="0" u="none" strike="noStrike" kern="0" cap="none" spc="0" normalizeH="0" baseline="0" noProof="0" dirty="0">
            <a:ln>
              <a:noFill/>
            </a:ln>
            <a:solidFill>
              <a:sysClr val="windowText" lastClr="000000"/>
            </a:solidFill>
            <a:effectLst/>
            <a:uLnTx/>
            <a:uFillTx/>
          </a:defRPr>
        </a:defPPr>
      </a:lstStyle>
    </a:spDef>
    <a:lnDef>
      <a:spPr>
        <a:ln w="25400">
          <a:solidFill>
            <a:schemeClr val="bg1">
              <a:lumMod val="65000"/>
            </a:schemeClr>
          </a:solidFill>
          <a:prstDash val="sysDash"/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25400" algn="ctr">
          <a:noFill/>
          <a:round/>
          <a:headEnd/>
          <a:tailEnd/>
        </a:ln>
      </a:spPr>
      <a:bodyPr wrap="none" lIns="72000" tIns="72000" rIns="36000" bIns="72000" rtlCol="0" anchor="t" anchorCtr="0"/>
      <a:lstStyle>
        <a:defPPr fontAlgn="auto">
          <a:spcBef>
            <a:spcPts val="0"/>
          </a:spcBef>
          <a:spcAft>
            <a:spcPts val="0"/>
          </a:spcAft>
          <a:defRPr sz="1400" b="1" kern="0" dirty="0" err="1">
            <a:solidFill>
              <a:sysClr val="windowText" lastClr="000000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Namics grün">
  <a:themeElements>
    <a:clrScheme name="Namics Standard">
      <a:dk1>
        <a:sysClr val="windowText" lastClr="000000"/>
      </a:dk1>
      <a:lt1>
        <a:sysClr val="window" lastClr="FFFFFF"/>
      </a:lt1>
      <a:dk2>
        <a:srgbClr val="E1A800"/>
      </a:dk2>
      <a:lt2>
        <a:srgbClr val="FFFFFF"/>
      </a:lt2>
      <a:accent1>
        <a:srgbClr val="0098CC"/>
      </a:accent1>
      <a:accent2>
        <a:srgbClr val="B8D200"/>
      </a:accent2>
      <a:accent3>
        <a:srgbClr val="DC0A0A"/>
      </a:accent3>
      <a:accent4>
        <a:srgbClr val="009036"/>
      </a:accent4>
      <a:accent5>
        <a:srgbClr val="772164"/>
      </a:accent5>
      <a:accent6>
        <a:srgbClr val="E1A864"/>
      </a:accent6>
      <a:hlink>
        <a:srgbClr val="000000"/>
      </a:hlink>
      <a:folHlink>
        <a:srgbClr val="3F3F3F"/>
      </a:folHlink>
    </a:clrScheme>
    <a:fontScheme name="Namic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>
            <a:lumMod val="85000"/>
          </a:schemeClr>
        </a:solidFill>
        <a:ln w="25400" algn="ctr">
          <a:noFill/>
          <a:round/>
          <a:headEnd/>
          <a:tailEnd/>
        </a:ln>
      </a:spPr>
      <a:bodyPr wrap="none" lIns="72000" tIns="72000" rIns="36000" bIns="72000" anchor="t" anchorCtr="0"/>
      <a:lstStyle>
        <a:defPPr marL="0" marR="0" indent="0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1" i="0" u="none" strike="noStrike" kern="0" cap="none" spc="0" normalizeH="0" baseline="0" noProof="0" dirty="0">
            <a:ln>
              <a:noFill/>
            </a:ln>
            <a:solidFill>
              <a:sysClr val="windowText" lastClr="000000"/>
            </a:solidFill>
            <a:effectLst/>
            <a:uLnTx/>
            <a:uFillTx/>
          </a:defRPr>
        </a:defPPr>
      </a:lstStyle>
    </a:spDef>
    <a:lnDef>
      <a:spPr>
        <a:ln w="25400">
          <a:solidFill>
            <a:schemeClr val="bg1">
              <a:lumMod val="65000"/>
            </a:schemeClr>
          </a:solidFill>
          <a:prstDash val="sysDash"/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25400" algn="ctr">
          <a:noFill/>
          <a:round/>
          <a:headEnd/>
          <a:tailEnd/>
        </a:ln>
      </a:spPr>
      <a:bodyPr wrap="none" lIns="72000" tIns="72000" rIns="36000" bIns="72000" rtlCol="0" anchor="t" anchorCtr="0"/>
      <a:lstStyle>
        <a:defPPr fontAlgn="auto">
          <a:spcBef>
            <a:spcPts val="0"/>
          </a:spcBef>
          <a:spcAft>
            <a:spcPts val="0"/>
          </a:spcAft>
          <a:defRPr sz="1400" b="1" kern="0" dirty="0" err="1">
            <a:solidFill>
              <a:sysClr val="windowText" lastClr="000000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Namics blau">
  <a:themeElements>
    <a:clrScheme name="Namics Standard">
      <a:dk1>
        <a:sysClr val="windowText" lastClr="000000"/>
      </a:dk1>
      <a:lt1>
        <a:sysClr val="window" lastClr="FFFFFF"/>
      </a:lt1>
      <a:dk2>
        <a:srgbClr val="E1A800"/>
      </a:dk2>
      <a:lt2>
        <a:srgbClr val="FFFFFF"/>
      </a:lt2>
      <a:accent1>
        <a:srgbClr val="0098CC"/>
      </a:accent1>
      <a:accent2>
        <a:srgbClr val="B8D200"/>
      </a:accent2>
      <a:accent3>
        <a:srgbClr val="DC0A0A"/>
      </a:accent3>
      <a:accent4>
        <a:srgbClr val="009036"/>
      </a:accent4>
      <a:accent5>
        <a:srgbClr val="772164"/>
      </a:accent5>
      <a:accent6>
        <a:srgbClr val="E1A864"/>
      </a:accent6>
      <a:hlink>
        <a:srgbClr val="000000"/>
      </a:hlink>
      <a:folHlink>
        <a:srgbClr val="3F3F3F"/>
      </a:folHlink>
    </a:clrScheme>
    <a:fontScheme name="Namic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>
            <a:lumMod val="85000"/>
          </a:schemeClr>
        </a:solidFill>
        <a:ln w="25400" algn="ctr">
          <a:noFill/>
          <a:round/>
          <a:headEnd/>
          <a:tailEnd/>
        </a:ln>
      </a:spPr>
      <a:bodyPr wrap="none" lIns="72000" tIns="72000" rIns="36000" bIns="72000" anchor="t" anchorCtr="0"/>
      <a:lstStyle>
        <a:defPPr marL="0" marR="0" indent="0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1" i="0" u="none" strike="noStrike" kern="0" cap="none" spc="0" normalizeH="0" baseline="0" noProof="0" dirty="0">
            <a:ln>
              <a:noFill/>
            </a:ln>
            <a:solidFill>
              <a:sysClr val="windowText" lastClr="000000"/>
            </a:solidFill>
            <a:effectLst/>
            <a:uLnTx/>
            <a:uFillTx/>
          </a:defRPr>
        </a:defPPr>
      </a:lstStyle>
    </a:spDef>
    <a:lnDef>
      <a:spPr>
        <a:ln w="25400">
          <a:solidFill>
            <a:schemeClr val="bg1">
              <a:lumMod val="65000"/>
            </a:schemeClr>
          </a:solidFill>
          <a:prstDash val="sysDash"/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25400" algn="ctr">
          <a:noFill/>
          <a:round/>
          <a:headEnd/>
          <a:tailEnd/>
        </a:ln>
      </a:spPr>
      <a:bodyPr wrap="none" lIns="72000" tIns="72000" rIns="36000" bIns="72000" rtlCol="0" anchor="t" anchorCtr="0"/>
      <a:lstStyle>
        <a:defPPr fontAlgn="auto">
          <a:spcBef>
            <a:spcPts val="0"/>
          </a:spcBef>
          <a:spcAft>
            <a:spcPts val="0"/>
          </a:spcAft>
          <a:defRPr sz="1400" b="1" kern="0" dirty="0" err="1">
            <a:solidFill>
              <a:sysClr val="windowText" lastClr="000000"/>
            </a:soli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Namics ocker">
  <a:themeElements>
    <a:clrScheme name="Namics Standard">
      <a:dk1>
        <a:sysClr val="windowText" lastClr="000000"/>
      </a:dk1>
      <a:lt1>
        <a:sysClr val="window" lastClr="FFFFFF"/>
      </a:lt1>
      <a:dk2>
        <a:srgbClr val="E1A800"/>
      </a:dk2>
      <a:lt2>
        <a:srgbClr val="FFFFFF"/>
      </a:lt2>
      <a:accent1>
        <a:srgbClr val="0098CC"/>
      </a:accent1>
      <a:accent2>
        <a:srgbClr val="B8D200"/>
      </a:accent2>
      <a:accent3>
        <a:srgbClr val="DC0A0A"/>
      </a:accent3>
      <a:accent4>
        <a:srgbClr val="009036"/>
      </a:accent4>
      <a:accent5>
        <a:srgbClr val="772164"/>
      </a:accent5>
      <a:accent6>
        <a:srgbClr val="E1A864"/>
      </a:accent6>
      <a:hlink>
        <a:srgbClr val="000000"/>
      </a:hlink>
      <a:folHlink>
        <a:srgbClr val="3F3F3F"/>
      </a:folHlink>
    </a:clrScheme>
    <a:fontScheme name="Namic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>
            <a:lumMod val="85000"/>
          </a:schemeClr>
        </a:solidFill>
        <a:ln w="25400" algn="ctr">
          <a:noFill/>
          <a:round/>
          <a:headEnd/>
          <a:tailEnd/>
        </a:ln>
      </a:spPr>
      <a:bodyPr wrap="none" lIns="72000" tIns="72000" rIns="36000" bIns="72000" anchor="t" anchorCtr="0"/>
      <a:lstStyle>
        <a:defPPr marL="0" marR="0" indent="0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1" i="0" u="none" strike="noStrike" kern="0" cap="none" spc="0" normalizeH="0" baseline="0" noProof="0" dirty="0">
            <a:ln>
              <a:noFill/>
            </a:ln>
            <a:solidFill>
              <a:sysClr val="windowText" lastClr="000000"/>
            </a:solidFill>
            <a:effectLst/>
            <a:uLnTx/>
            <a:uFillTx/>
          </a:defRPr>
        </a:defPPr>
      </a:lstStyle>
    </a:spDef>
    <a:lnDef>
      <a:spPr>
        <a:ln w="25400">
          <a:solidFill>
            <a:schemeClr val="bg1">
              <a:lumMod val="65000"/>
            </a:schemeClr>
          </a:solidFill>
          <a:prstDash val="sysDash"/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25400" algn="ctr">
          <a:noFill/>
          <a:round/>
          <a:headEnd/>
          <a:tailEnd/>
        </a:ln>
      </a:spPr>
      <a:bodyPr wrap="none" lIns="72000" tIns="72000" rIns="36000" bIns="72000" rtlCol="0" anchor="t" anchorCtr="0"/>
      <a:lstStyle>
        <a:defPPr fontAlgn="auto">
          <a:spcBef>
            <a:spcPts val="0"/>
          </a:spcBef>
          <a:spcAft>
            <a:spcPts val="0"/>
          </a:spcAft>
          <a:defRPr sz="1400" b="1" kern="0" dirty="0" err="1">
            <a:solidFill>
              <a:sysClr val="windowText" lastClr="000000"/>
            </a:soli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ns:customPropertyEditors xmlns:tns="http://schemas.microsoft.com/office/2006/customDocumentInformationPanel">
  <tns:showOnOpen>true</tns:showOnOpen>
  <tns:defaultPropertyEditorNamespace>Standardeigenschaften</tns:defaultPropertyEditorNamespace>
</tns:customPropertyEditors>
</file>

<file path=customXml/itemProps1.xml><?xml version="1.0" encoding="utf-8"?>
<ds:datastoreItem xmlns:ds="http://schemas.openxmlformats.org/officeDocument/2006/customXml" ds:itemID="{E523853F-CF18-4524-A05C-A7D47006DEDD}">
  <ds:schemaRefs>
    <ds:schemaRef ds:uri="http://schemas.microsoft.com/office/2006/customDocumentInformationPan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Namics Präsentation.pot</Template>
  <TotalTime>183</TotalTime>
  <Words>1228</Words>
  <Application>Microsoft Macintosh PowerPoint</Application>
  <PresentationFormat>On-screen Show (4:3)</PresentationFormat>
  <Paragraphs>376</Paragraphs>
  <Slides>29</Slides>
  <Notes>8</Notes>
  <HiddenSlides>5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Namics Präsentation</vt:lpstr>
      <vt:lpstr>Namics violett</vt:lpstr>
      <vt:lpstr>Namics grün</vt:lpstr>
      <vt:lpstr>Namics blau</vt:lpstr>
      <vt:lpstr>Namics ocker</vt:lpstr>
      <vt:lpstr>JUnit. HierarchicalContextRunner. Mehr Struktur. TDD. Clean Code. Verantwortung. Skills. Namics.</vt:lpstr>
      <vt:lpstr>Ein typischer (Unit-) Test…</vt:lpstr>
      <vt:lpstr>Ein typischer (Unit-) Test…</vt:lpstr>
      <vt:lpstr>Ein typischer (Unit-) Test…</vt:lpstr>
      <vt:lpstr>Ein typischer (Unit-) Test…</vt:lpstr>
      <vt:lpstr>Wer bin ich...?</vt:lpstr>
      <vt:lpstr>Worum geht‘s im Vortrag...?</vt:lpstr>
      <vt:lpstr>Und wer hört eigentlich zu…?</vt:lpstr>
      <vt:lpstr>Und wer hört eigentlich zu…?</vt:lpstr>
      <vt:lpstr>Und wer hört eigentlich zu…?</vt:lpstr>
      <vt:lpstr>Und wer hört eigentlich zu…?</vt:lpstr>
      <vt:lpstr>Sauber strukturierte (Unit-) Tests</vt:lpstr>
      <vt:lpstr>Die Grundregeln</vt:lpstr>
      <vt:lpstr>Die Grundregeln</vt:lpstr>
      <vt:lpstr>Die Grundregeln</vt:lpstr>
      <vt:lpstr>Die Grundregeln</vt:lpstr>
      <vt:lpstr>Die Grundregeln</vt:lpstr>
      <vt:lpstr>Die Grundregeln</vt:lpstr>
      <vt:lpstr>JUnit - HierarchicalContextRunner</vt:lpstr>
      <vt:lpstr>Ein typischer (Unit-) Test…</vt:lpstr>
      <vt:lpstr>Die Outline der Testklasse</vt:lpstr>
      <vt:lpstr>Die Outline der Testklasse</vt:lpstr>
      <vt:lpstr>Definition: Kontext</vt:lpstr>
      <vt:lpstr>Definition: Hierarchie</vt:lpstr>
      <vt:lpstr>Ein typischer (Unit-) Test revisited</vt:lpstr>
      <vt:lpstr>Funktionsweise</vt:lpstr>
      <vt:lpstr>Limitierungen</vt:lpstr>
      <vt:lpstr>Showcase / Code Samples</vt:lpstr>
      <vt:lpstr>JUnit. HierarchicalContextRunner. Mehr Struktur. TDD. Clean Code. Verantwortung. Skills. Namics.</vt:lpstr>
    </vt:vector>
  </TitlesOfParts>
  <Company>Namics AG / Namics (Deutschland) GmbH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Kundenname. Projektname. Präsentationsthema. Namics.</dc:title>
  <dc:subject>Kunde</dc:subject>
  <dc:creator>Felix Kaiser</dc:creator>
  <cp:keywords>präsentation presentation Namics</cp:keywords>
  <cp:lastModifiedBy>Stefan Bechtold</cp:lastModifiedBy>
  <cp:revision>160</cp:revision>
  <cp:lastPrinted>2014-10-14T21:10:07Z</cp:lastPrinted>
  <dcterms:created xsi:type="dcterms:W3CDTF">2009-06-24T08:55:52Z</dcterms:created>
  <dcterms:modified xsi:type="dcterms:W3CDTF">2014-10-14T21:10:08Z</dcterms:modified>
  <cp:category>Präsentation</cp:category>
</cp:coreProperties>
</file>